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6"/>
  </p:notesMasterIdLst>
  <p:sldIdLst>
    <p:sldId id="257" r:id="rId2"/>
    <p:sldId id="287" r:id="rId3"/>
    <p:sldId id="288" r:id="rId4"/>
    <p:sldId id="289" r:id="rId5"/>
    <p:sldId id="290" r:id="rId6"/>
    <p:sldId id="258" r:id="rId7"/>
    <p:sldId id="259" r:id="rId8"/>
    <p:sldId id="260" r:id="rId9"/>
    <p:sldId id="261" r:id="rId10"/>
    <p:sldId id="262" r:id="rId11"/>
    <p:sldId id="263" r:id="rId12"/>
    <p:sldId id="291" r:id="rId13"/>
    <p:sldId id="292" r:id="rId14"/>
    <p:sldId id="29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94" r:id="rId39"/>
    <p:sldId id="295"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29" r:id="rId55"/>
    <p:sldId id="328" r:id="rId56"/>
    <p:sldId id="330" r:id="rId57"/>
    <p:sldId id="331" r:id="rId58"/>
    <p:sldId id="332" r:id="rId59"/>
    <p:sldId id="333" r:id="rId60"/>
    <p:sldId id="311" r:id="rId61"/>
    <p:sldId id="312" r:id="rId62"/>
    <p:sldId id="334" r:id="rId63"/>
    <p:sldId id="335" r:id="rId64"/>
    <p:sldId id="336" r:id="rId65"/>
    <p:sldId id="337" r:id="rId66"/>
    <p:sldId id="338" r:id="rId67"/>
    <p:sldId id="313" r:id="rId68"/>
    <p:sldId id="339" r:id="rId69"/>
    <p:sldId id="340" r:id="rId70"/>
    <p:sldId id="341" r:id="rId71"/>
    <p:sldId id="342" r:id="rId72"/>
    <p:sldId id="314" r:id="rId73"/>
    <p:sldId id="315" r:id="rId74"/>
    <p:sldId id="343" r:id="rId75"/>
    <p:sldId id="344" r:id="rId76"/>
    <p:sldId id="345" r:id="rId77"/>
    <p:sldId id="346" r:id="rId78"/>
    <p:sldId id="347" r:id="rId79"/>
    <p:sldId id="348" r:id="rId80"/>
    <p:sldId id="349" r:id="rId81"/>
    <p:sldId id="350" r:id="rId82"/>
    <p:sldId id="351" r:id="rId83"/>
    <p:sldId id="352" r:id="rId84"/>
    <p:sldId id="316" r:id="rId85"/>
    <p:sldId id="317" r:id="rId86"/>
    <p:sldId id="318" r:id="rId87"/>
    <p:sldId id="319" r:id="rId88"/>
    <p:sldId id="320" r:id="rId89"/>
    <p:sldId id="321" r:id="rId90"/>
    <p:sldId id="322" r:id="rId91"/>
    <p:sldId id="323" r:id="rId92"/>
    <p:sldId id="324" r:id="rId93"/>
    <p:sldId id="325" r:id="rId94"/>
    <p:sldId id="326" r:id="rId95"/>
    <p:sldId id="327"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 id="414" r:id="rId158"/>
    <p:sldId id="415" r:id="rId159"/>
    <p:sldId id="418" r:id="rId160"/>
    <p:sldId id="416" r:id="rId161"/>
    <p:sldId id="419" r:id="rId162"/>
    <p:sldId id="417" r:id="rId163"/>
    <p:sldId id="420" r:id="rId164"/>
    <p:sldId id="421" r:id="rId165"/>
  </p:sldIdLst>
  <p:sldSz cx="9144000" cy="6858000" type="screen4x3"/>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ลักษณะสีปานกลาง 2 - เน้น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636" y="-1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หัวกระดาษ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h-TH"/>
          </a:p>
        </p:txBody>
      </p:sp>
      <p:sp>
        <p:nvSpPr>
          <p:cNvPr id="3" name="ตัวแทนวันที่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1C1E14-A8D1-40DE-A2A6-AC8134E0E63B}" type="datetimeFigureOut">
              <a:rPr lang="th-TH" smtClean="0"/>
              <a:t>07/06/60</a:t>
            </a:fld>
            <a:endParaRPr lang="th-TH"/>
          </a:p>
        </p:txBody>
      </p:sp>
      <p:sp>
        <p:nvSpPr>
          <p:cNvPr id="4" name="ตัวแทนรูปบนภาพนิ่ง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h-TH"/>
          </a:p>
        </p:txBody>
      </p:sp>
      <p:sp>
        <p:nvSpPr>
          <p:cNvPr id="5" name="ตัวแทนบันทึกย่อ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h-TH" smtClean="0"/>
              <a:t>คลิกเพื่อแก้ไขลักษณะของข้อความต้นแบบ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th-TH"/>
          </a:p>
        </p:txBody>
      </p:sp>
      <p:sp>
        <p:nvSpPr>
          <p:cNvPr id="6" name="ตัวแทนท้ายกระดา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h-TH"/>
          </a:p>
        </p:txBody>
      </p:sp>
      <p:sp>
        <p:nvSpPr>
          <p:cNvPr id="7" name="ตัวแทนหมายเลขภาพนิ่ง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B62568-0DE6-4CE2-AAFC-2A21FD63E658}" type="slidenum">
              <a:rPr lang="th-TH" smtClean="0"/>
              <a:t>‹#›</a:t>
            </a:fld>
            <a:endParaRPr lang="th-TH"/>
          </a:p>
        </p:txBody>
      </p:sp>
    </p:spTree>
    <p:extLst>
      <p:ext uri="{BB962C8B-B14F-4D97-AF65-F5344CB8AC3E}">
        <p14:creationId xmlns:p14="http://schemas.microsoft.com/office/powerpoint/2010/main" val="3515878159"/>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3200">
                <a:solidFill>
                  <a:schemeClr val="tx1"/>
                </a:solidFill>
                <a:latin typeface="Palatino Linotype" pitchFamily="18" charset="0"/>
              </a:defRPr>
            </a:lvl1pPr>
            <a:lvl2pPr marL="742950" indent="-285750" defTabSz="990600" eaLnBrk="0" hangingPunct="0">
              <a:defRPr sz="3200">
                <a:solidFill>
                  <a:schemeClr val="tx1"/>
                </a:solidFill>
                <a:latin typeface="Palatino Linotype" pitchFamily="18" charset="0"/>
              </a:defRPr>
            </a:lvl2pPr>
            <a:lvl3pPr marL="1143000" indent="-228600" defTabSz="990600" eaLnBrk="0" hangingPunct="0">
              <a:defRPr sz="3200">
                <a:solidFill>
                  <a:schemeClr val="tx1"/>
                </a:solidFill>
                <a:latin typeface="Palatino Linotype" pitchFamily="18" charset="0"/>
              </a:defRPr>
            </a:lvl3pPr>
            <a:lvl4pPr marL="1600200" indent="-228600" defTabSz="990600" eaLnBrk="0" hangingPunct="0">
              <a:defRPr sz="3200">
                <a:solidFill>
                  <a:schemeClr val="tx1"/>
                </a:solidFill>
                <a:latin typeface="Palatino Linotype" pitchFamily="18" charset="0"/>
              </a:defRPr>
            </a:lvl4pPr>
            <a:lvl5pPr marL="2057400" indent="-228600" defTabSz="990600" eaLnBrk="0" hangingPunct="0">
              <a:defRPr sz="3200">
                <a:solidFill>
                  <a:schemeClr val="tx1"/>
                </a:solidFill>
                <a:latin typeface="Palatino Linotype" pitchFamily="18" charset="0"/>
              </a:defRPr>
            </a:lvl5pPr>
            <a:lvl6pPr marL="2514600" indent="-228600" defTabSz="990600" eaLnBrk="0" fontAlgn="base" hangingPunct="0">
              <a:spcBef>
                <a:spcPct val="0"/>
              </a:spcBef>
              <a:spcAft>
                <a:spcPct val="0"/>
              </a:spcAft>
              <a:defRPr sz="3200">
                <a:solidFill>
                  <a:schemeClr val="tx1"/>
                </a:solidFill>
                <a:latin typeface="Palatino Linotype" pitchFamily="18" charset="0"/>
              </a:defRPr>
            </a:lvl6pPr>
            <a:lvl7pPr marL="2971800" indent="-228600" defTabSz="990600" eaLnBrk="0" fontAlgn="base" hangingPunct="0">
              <a:spcBef>
                <a:spcPct val="0"/>
              </a:spcBef>
              <a:spcAft>
                <a:spcPct val="0"/>
              </a:spcAft>
              <a:defRPr sz="3200">
                <a:solidFill>
                  <a:schemeClr val="tx1"/>
                </a:solidFill>
                <a:latin typeface="Palatino Linotype" pitchFamily="18" charset="0"/>
              </a:defRPr>
            </a:lvl7pPr>
            <a:lvl8pPr marL="3429000" indent="-228600" defTabSz="990600" eaLnBrk="0" fontAlgn="base" hangingPunct="0">
              <a:spcBef>
                <a:spcPct val="0"/>
              </a:spcBef>
              <a:spcAft>
                <a:spcPct val="0"/>
              </a:spcAft>
              <a:defRPr sz="3200">
                <a:solidFill>
                  <a:schemeClr val="tx1"/>
                </a:solidFill>
                <a:latin typeface="Palatino Linotype" pitchFamily="18" charset="0"/>
              </a:defRPr>
            </a:lvl8pPr>
            <a:lvl9pPr marL="3886200" indent="-228600" defTabSz="990600" eaLnBrk="0" fontAlgn="base" hangingPunct="0">
              <a:spcBef>
                <a:spcPct val="0"/>
              </a:spcBef>
              <a:spcAft>
                <a:spcPct val="0"/>
              </a:spcAft>
              <a:defRPr sz="3200">
                <a:solidFill>
                  <a:schemeClr val="tx1"/>
                </a:solidFill>
                <a:latin typeface="Palatino Linotype" pitchFamily="18" charset="0"/>
              </a:defRPr>
            </a:lvl9pPr>
          </a:lstStyle>
          <a:p>
            <a:pPr eaLnBrk="1" hangingPunct="1"/>
            <a:fld id="{CACD28CE-28CF-435F-BAF2-B666DF0B9F94}" type="slidenum">
              <a:rPr lang="tr-TR" sz="1300" smtClean="0">
                <a:latin typeface="Arial" pitchFamily="34" charset="0"/>
              </a:rPr>
              <a:pPr eaLnBrk="1" hangingPunct="1"/>
              <a:t>3</a:t>
            </a:fld>
            <a:endParaRPr lang="tr-TR" sz="1300" smtClean="0">
              <a:latin typeface="Arial" pitchFamily="34"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092CA-442D-497F-A7A3-626689AE3FE9}" type="slidenum">
              <a:rPr lang="en-US" smtClean="0"/>
              <a:t>28</a:t>
            </a:fld>
            <a:endParaRPr lang="en-US"/>
          </a:p>
        </p:txBody>
      </p:sp>
    </p:spTree>
    <p:extLst>
      <p:ext uri="{BB962C8B-B14F-4D97-AF65-F5344CB8AC3E}">
        <p14:creationId xmlns:p14="http://schemas.microsoft.com/office/powerpoint/2010/main" val="3242848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092CA-442D-497F-A7A3-626689AE3FE9}" type="slidenum">
              <a:rPr lang="en-US" smtClean="0"/>
              <a:t>29</a:t>
            </a:fld>
            <a:endParaRPr lang="en-US"/>
          </a:p>
        </p:txBody>
      </p:sp>
    </p:spTree>
    <p:extLst>
      <p:ext uri="{BB962C8B-B14F-4D97-AF65-F5344CB8AC3E}">
        <p14:creationId xmlns:p14="http://schemas.microsoft.com/office/powerpoint/2010/main" val="217058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092CA-442D-497F-A7A3-626689AE3FE9}" type="slidenum">
              <a:rPr lang="en-US" smtClean="0"/>
              <a:t>30</a:t>
            </a:fld>
            <a:endParaRPr lang="en-US"/>
          </a:p>
        </p:txBody>
      </p:sp>
    </p:spTree>
    <p:extLst>
      <p:ext uri="{BB962C8B-B14F-4D97-AF65-F5344CB8AC3E}">
        <p14:creationId xmlns:p14="http://schemas.microsoft.com/office/powerpoint/2010/main" val="576690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092CA-442D-497F-A7A3-626689AE3FE9}" type="slidenum">
              <a:rPr lang="en-US" smtClean="0"/>
              <a:t>31</a:t>
            </a:fld>
            <a:endParaRPr lang="en-US"/>
          </a:p>
        </p:txBody>
      </p:sp>
    </p:spTree>
    <p:extLst>
      <p:ext uri="{BB962C8B-B14F-4D97-AF65-F5344CB8AC3E}">
        <p14:creationId xmlns:p14="http://schemas.microsoft.com/office/powerpoint/2010/main" val="557832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092CA-442D-497F-A7A3-626689AE3FE9}" type="slidenum">
              <a:rPr lang="en-US" smtClean="0"/>
              <a:t>32</a:t>
            </a:fld>
            <a:endParaRPr lang="en-US"/>
          </a:p>
        </p:txBody>
      </p:sp>
    </p:spTree>
    <p:extLst>
      <p:ext uri="{BB962C8B-B14F-4D97-AF65-F5344CB8AC3E}">
        <p14:creationId xmlns:p14="http://schemas.microsoft.com/office/powerpoint/2010/main" val="2472478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092CA-442D-497F-A7A3-626689AE3FE9}" type="slidenum">
              <a:rPr lang="en-US" smtClean="0"/>
              <a:t>33</a:t>
            </a:fld>
            <a:endParaRPr lang="en-US"/>
          </a:p>
        </p:txBody>
      </p:sp>
    </p:spTree>
    <p:extLst>
      <p:ext uri="{BB962C8B-B14F-4D97-AF65-F5344CB8AC3E}">
        <p14:creationId xmlns:p14="http://schemas.microsoft.com/office/powerpoint/2010/main" val="3037699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092CA-442D-497F-A7A3-626689AE3FE9}" type="slidenum">
              <a:rPr lang="en-US" smtClean="0"/>
              <a:t>34</a:t>
            </a:fld>
            <a:endParaRPr lang="en-US"/>
          </a:p>
        </p:txBody>
      </p:sp>
    </p:spTree>
    <p:extLst>
      <p:ext uri="{BB962C8B-B14F-4D97-AF65-F5344CB8AC3E}">
        <p14:creationId xmlns:p14="http://schemas.microsoft.com/office/powerpoint/2010/main" val="1672310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092CA-442D-497F-A7A3-626689AE3FE9}" type="slidenum">
              <a:rPr lang="en-US" smtClean="0"/>
              <a:t>35</a:t>
            </a:fld>
            <a:endParaRPr lang="en-US"/>
          </a:p>
        </p:txBody>
      </p:sp>
    </p:spTree>
    <p:extLst>
      <p:ext uri="{BB962C8B-B14F-4D97-AF65-F5344CB8AC3E}">
        <p14:creationId xmlns:p14="http://schemas.microsoft.com/office/powerpoint/2010/main" val="2215908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092CA-442D-497F-A7A3-626689AE3FE9}" type="slidenum">
              <a:rPr lang="en-US" smtClean="0"/>
              <a:t>36</a:t>
            </a:fld>
            <a:endParaRPr lang="en-US"/>
          </a:p>
        </p:txBody>
      </p:sp>
    </p:spTree>
    <p:extLst>
      <p:ext uri="{BB962C8B-B14F-4D97-AF65-F5344CB8AC3E}">
        <p14:creationId xmlns:p14="http://schemas.microsoft.com/office/powerpoint/2010/main" val="434073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092CA-442D-497F-A7A3-626689AE3FE9}" type="slidenum">
              <a:rPr lang="en-US" smtClean="0"/>
              <a:t>37</a:t>
            </a:fld>
            <a:endParaRPr lang="en-US"/>
          </a:p>
        </p:txBody>
      </p:sp>
    </p:spTree>
    <p:extLst>
      <p:ext uri="{BB962C8B-B14F-4D97-AF65-F5344CB8AC3E}">
        <p14:creationId xmlns:p14="http://schemas.microsoft.com/office/powerpoint/2010/main" val="2806837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092CA-442D-497F-A7A3-626689AE3FE9}" type="slidenum">
              <a:rPr lang="en-US" smtClean="0"/>
              <a:t>20</a:t>
            </a:fld>
            <a:endParaRPr lang="en-US"/>
          </a:p>
        </p:txBody>
      </p:sp>
    </p:spTree>
    <p:extLst>
      <p:ext uri="{BB962C8B-B14F-4D97-AF65-F5344CB8AC3E}">
        <p14:creationId xmlns:p14="http://schemas.microsoft.com/office/powerpoint/2010/main" val="2364697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7EB62568-0DE6-4CE2-AAFC-2A21FD63E658}" type="slidenum">
              <a:rPr lang="th-TH" smtClean="0"/>
              <a:t>51</a:t>
            </a:fld>
            <a:endParaRPr lang="th-TH"/>
          </a:p>
        </p:txBody>
      </p:sp>
    </p:spTree>
    <p:extLst>
      <p:ext uri="{BB962C8B-B14F-4D97-AF65-F5344CB8AC3E}">
        <p14:creationId xmlns:p14="http://schemas.microsoft.com/office/powerpoint/2010/main" val="1303065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10"/>
          </p:nvPr>
        </p:nvSpPr>
        <p:spPr/>
        <p:txBody>
          <a:bodyPr/>
          <a:lstStyle/>
          <a:p>
            <a:fld id="{98005482-1CBF-4BEA-95DB-8D0E12C29079}" type="slidenum">
              <a:rPr lang="en-US" smtClean="0"/>
              <a:t>21</a:t>
            </a:fld>
            <a:endParaRPr lang="en-US"/>
          </a:p>
        </p:txBody>
      </p:sp>
    </p:spTree>
    <p:extLst>
      <p:ext uri="{BB962C8B-B14F-4D97-AF65-F5344CB8AC3E}">
        <p14:creationId xmlns:p14="http://schemas.microsoft.com/office/powerpoint/2010/main" val="386280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092CA-442D-497F-A7A3-626689AE3FE9}" type="slidenum">
              <a:rPr lang="en-US" smtClean="0"/>
              <a:t>22</a:t>
            </a:fld>
            <a:endParaRPr lang="en-US"/>
          </a:p>
        </p:txBody>
      </p:sp>
    </p:spTree>
    <p:extLst>
      <p:ext uri="{BB962C8B-B14F-4D97-AF65-F5344CB8AC3E}">
        <p14:creationId xmlns:p14="http://schemas.microsoft.com/office/powerpoint/2010/main" val="2505454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092CA-442D-497F-A7A3-626689AE3FE9}" type="slidenum">
              <a:rPr lang="en-US" smtClean="0"/>
              <a:t>23</a:t>
            </a:fld>
            <a:endParaRPr lang="en-US"/>
          </a:p>
        </p:txBody>
      </p:sp>
    </p:spTree>
    <p:extLst>
      <p:ext uri="{BB962C8B-B14F-4D97-AF65-F5344CB8AC3E}">
        <p14:creationId xmlns:p14="http://schemas.microsoft.com/office/powerpoint/2010/main" val="1545745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092CA-442D-497F-A7A3-626689AE3FE9}" type="slidenum">
              <a:rPr lang="en-US" smtClean="0"/>
              <a:t>24</a:t>
            </a:fld>
            <a:endParaRPr lang="en-US"/>
          </a:p>
        </p:txBody>
      </p:sp>
    </p:spTree>
    <p:extLst>
      <p:ext uri="{BB962C8B-B14F-4D97-AF65-F5344CB8AC3E}">
        <p14:creationId xmlns:p14="http://schemas.microsoft.com/office/powerpoint/2010/main" val="1473091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092CA-442D-497F-A7A3-626689AE3FE9}" type="slidenum">
              <a:rPr lang="en-US" smtClean="0"/>
              <a:t>25</a:t>
            </a:fld>
            <a:endParaRPr lang="en-US"/>
          </a:p>
        </p:txBody>
      </p:sp>
    </p:spTree>
    <p:extLst>
      <p:ext uri="{BB962C8B-B14F-4D97-AF65-F5344CB8AC3E}">
        <p14:creationId xmlns:p14="http://schemas.microsoft.com/office/powerpoint/2010/main" val="4185224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092CA-442D-497F-A7A3-626689AE3FE9}" type="slidenum">
              <a:rPr lang="en-US" smtClean="0"/>
              <a:t>26</a:t>
            </a:fld>
            <a:endParaRPr lang="en-US"/>
          </a:p>
        </p:txBody>
      </p:sp>
    </p:spTree>
    <p:extLst>
      <p:ext uri="{BB962C8B-B14F-4D97-AF65-F5344CB8AC3E}">
        <p14:creationId xmlns:p14="http://schemas.microsoft.com/office/powerpoint/2010/main" val="1469689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092CA-442D-497F-A7A3-626689AE3FE9}" type="slidenum">
              <a:rPr lang="en-US" smtClean="0"/>
              <a:t>27</a:t>
            </a:fld>
            <a:endParaRPr lang="en-US"/>
          </a:p>
        </p:txBody>
      </p:sp>
    </p:spTree>
    <p:extLst>
      <p:ext uri="{BB962C8B-B14F-4D97-AF65-F5344CB8AC3E}">
        <p14:creationId xmlns:p14="http://schemas.microsoft.com/office/powerpoint/2010/main" val="2167799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ภาพนิ่งชื่อเรื่อง">
    <p:spTree>
      <p:nvGrpSpPr>
        <p:cNvPr id="1" name=""/>
        <p:cNvGrpSpPr/>
        <p:nvPr/>
      </p:nvGrpSpPr>
      <p:grpSpPr>
        <a:xfrm>
          <a:off x="0" y="0"/>
          <a:ext cx="0" cy="0"/>
          <a:chOff x="0" y="0"/>
          <a:chExt cx="0" cy="0"/>
        </a:xfrm>
      </p:grpSpPr>
      <p:sp>
        <p:nvSpPr>
          <p:cNvPr id="2" name="ชื่อเรื่อง 1"/>
          <p:cNvSpPr>
            <a:spLocks noGrp="1"/>
          </p:cNvSpPr>
          <p:nvPr>
            <p:ph type="ctrTitle"/>
          </p:nvPr>
        </p:nvSpPr>
        <p:spPr>
          <a:xfrm>
            <a:off x="685800" y="2130425"/>
            <a:ext cx="7772400" cy="1470025"/>
          </a:xfrm>
        </p:spPr>
        <p:txBody>
          <a:bodyPr/>
          <a:lstStyle/>
          <a:p>
            <a:r>
              <a:rPr lang="th-TH" smtClean="0"/>
              <a:t>คลิกเพื่อแก้ไขลักษณะชื่อเรื่องต้นแบบ</a:t>
            </a:r>
            <a:endParaRPr lang="th-TH"/>
          </a:p>
        </p:txBody>
      </p:sp>
      <p:sp>
        <p:nvSpPr>
          <p:cNvPr id="3" name="ชื่อเรื่องรอง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h-TH" smtClean="0"/>
              <a:t>คลิกเพื่อแก้ไขลักษณะชื่อเรื่องรองต้นแบบ</a:t>
            </a:r>
            <a:endParaRPr lang="th-TH"/>
          </a:p>
        </p:txBody>
      </p:sp>
      <p:sp>
        <p:nvSpPr>
          <p:cNvPr id="4" name="ตัวแทนวันที่ 3"/>
          <p:cNvSpPr>
            <a:spLocks noGrp="1"/>
          </p:cNvSpPr>
          <p:nvPr>
            <p:ph type="dt" sz="half" idx="10"/>
          </p:nvPr>
        </p:nvSpPr>
        <p:spPr/>
        <p:txBody>
          <a:bodyPr/>
          <a:lstStyle/>
          <a:p>
            <a:fld id="{734760A5-35C9-4A27-AA37-6317C3F56F5E}"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
        <p:nvSpPr>
          <p:cNvPr id="6" name="ตัวแทนหมายเลขภาพนิ่ง 5"/>
          <p:cNvSpPr>
            <a:spLocks noGrp="1"/>
          </p:cNvSpPr>
          <p:nvPr>
            <p:ph type="sldNum" sz="quarter" idx="12"/>
          </p:nvPr>
        </p:nvSpPr>
        <p:spPr/>
        <p:txBody>
          <a:bodyPr/>
          <a:lstStyle/>
          <a:p>
            <a:fld id="{F870138E-618C-4218-9A53-EE039578D7F1}" type="slidenum">
              <a:rPr lang="th-TH" smtClean="0"/>
              <a:t>‹#›</a:t>
            </a:fld>
            <a:endParaRPr lang="th-TH"/>
          </a:p>
        </p:txBody>
      </p:sp>
    </p:spTree>
    <p:extLst>
      <p:ext uri="{BB962C8B-B14F-4D97-AF65-F5344CB8AC3E}">
        <p14:creationId xmlns:p14="http://schemas.microsoft.com/office/powerpoint/2010/main" val="1032456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ชื่อเรื่องและข้อความแนวตั้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smtClean="0"/>
              <a:t>คลิกเพื่อแก้ไขลักษณะชื่อเรื่องต้นแบบ</a:t>
            </a:r>
            <a:endParaRPr lang="th-TH"/>
          </a:p>
        </p:txBody>
      </p:sp>
      <p:sp>
        <p:nvSpPr>
          <p:cNvPr id="3" name="ตัวแทนข้อความแนวตั้ง 2"/>
          <p:cNvSpPr>
            <a:spLocks noGrp="1"/>
          </p:cNvSpPr>
          <p:nvPr>
            <p:ph type="body" orient="vert" idx="1"/>
          </p:nvPr>
        </p:nvSpPr>
        <p:spPr/>
        <p:txBody>
          <a:bodyPr vert="eaVert"/>
          <a:lstStyle/>
          <a:p>
            <a:pPr lvl="0"/>
            <a:r>
              <a:rPr lang="th-TH" smtClean="0"/>
              <a:t>คลิกเพื่อแก้ไขลักษณะของข้อความต้นแบบ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th-TH"/>
          </a:p>
        </p:txBody>
      </p:sp>
      <p:sp>
        <p:nvSpPr>
          <p:cNvPr id="4" name="ตัวแทนวันที่ 3"/>
          <p:cNvSpPr>
            <a:spLocks noGrp="1"/>
          </p:cNvSpPr>
          <p:nvPr>
            <p:ph type="dt" sz="half" idx="10"/>
          </p:nvPr>
        </p:nvSpPr>
        <p:spPr/>
        <p:txBody>
          <a:bodyPr/>
          <a:lstStyle/>
          <a:p>
            <a:fld id="{2DD9C058-5235-4E44-A2D5-E4ED8CE2CEEE}"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
        <p:nvSpPr>
          <p:cNvPr id="6" name="ตัวแทนหมายเลขภาพนิ่ง 5"/>
          <p:cNvSpPr>
            <a:spLocks noGrp="1"/>
          </p:cNvSpPr>
          <p:nvPr>
            <p:ph type="sldNum" sz="quarter" idx="12"/>
          </p:nvPr>
        </p:nvSpPr>
        <p:spPr/>
        <p:txBody>
          <a:bodyPr/>
          <a:lstStyle/>
          <a:p>
            <a:fld id="{F870138E-618C-4218-9A53-EE039578D7F1}" type="slidenum">
              <a:rPr lang="th-TH" smtClean="0"/>
              <a:t>‹#›</a:t>
            </a:fld>
            <a:endParaRPr lang="th-TH"/>
          </a:p>
        </p:txBody>
      </p:sp>
    </p:spTree>
    <p:extLst>
      <p:ext uri="{BB962C8B-B14F-4D97-AF65-F5344CB8AC3E}">
        <p14:creationId xmlns:p14="http://schemas.microsoft.com/office/powerpoint/2010/main" val="4291697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ข้อความและชื่อเรื่องแนวตั้ง">
    <p:spTree>
      <p:nvGrpSpPr>
        <p:cNvPr id="1" name=""/>
        <p:cNvGrpSpPr/>
        <p:nvPr/>
      </p:nvGrpSpPr>
      <p:grpSpPr>
        <a:xfrm>
          <a:off x="0" y="0"/>
          <a:ext cx="0" cy="0"/>
          <a:chOff x="0" y="0"/>
          <a:chExt cx="0" cy="0"/>
        </a:xfrm>
      </p:grpSpPr>
      <p:sp>
        <p:nvSpPr>
          <p:cNvPr id="2" name="ชื่อเรื่องแนวตั้ง 1"/>
          <p:cNvSpPr>
            <a:spLocks noGrp="1"/>
          </p:cNvSpPr>
          <p:nvPr>
            <p:ph type="title" orient="vert"/>
          </p:nvPr>
        </p:nvSpPr>
        <p:spPr>
          <a:xfrm>
            <a:off x="6629400" y="274638"/>
            <a:ext cx="2057400" cy="5851525"/>
          </a:xfrm>
        </p:spPr>
        <p:txBody>
          <a:bodyPr vert="eaVert"/>
          <a:lstStyle/>
          <a:p>
            <a:r>
              <a:rPr lang="th-TH" smtClean="0"/>
              <a:t>คลิกเพื่อแก้ไขลักษณะชื่อเรื่องต้นแบบ</a:t>
            </a:r>
            <a:endParaRPr lang="th-TH"/>
          </a:p>
        </p:txBody>
      </p:sp>
      <p:sp>
        <p:nvSpPr>
          <p:cNvPr id="3" name="ตัวแทนข้อความแนวตั้ง 2"/>
          <p:cNvSpPr>
            <a:spLocks noGrp="1"/>
          </p:cNvSpPr>
          <p:nvPr>
            <p:ph type="body" orient="vert" idx="1"/>
          </p:nvPr>
        </p:nvSpPr>
        <p:spPr>
          <a:xfrm>
            <a:off x="457200" y="274638"/>
            <a:ext cx="6019800" cy="5851525"/>
          </a:xfrm>
        </p:spPr>
        <p:txBody>
          <a:bodyPr vert="eaVert"/>
          <a:lstStyle/>
          <a:p>
            <a:pPr lvl="0"/>
            <a:r>
              <a:rPr lang="th-TH" smtClean="0"/>
              <a:t>คลิกเพื่อแก้ไขลักษณะของข้อความต้นแบบ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th-TH"/>
          </a:p>
        </p:txBody>
      </p:sp>
      <p:sp>
        <p:nvSpPr>
          <p:cNvPr id="4" name="ตัวแทนวันที่ 3"/>
          <p:cNvSpPr>
            <a:spLocks noGrp="1"/>
          </p:cNvSpPr>
          <p:nvPr>
            <p:ph type="dt" sz="half" idx="10"/>
          </p:nvPr>
        </p:nvSpPr>
        <p:spPr/>
        <p:txBody>
          <a:bodyPr/>
          <a:lstStyle/>
          <a:p>
            <a:fld id="{22EAA74D-A861-431F-AF5D-34C4257EC64D}"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
        <p:nvSpPr>
          <p:cNvPr id="6" name="ตัวแทนหมายเลขภาพนิ่ง 5"/>
          <p:cNvSpPr>
            <a:spLocks noGrp="1"/>
          </p:cNvSpPr>
          <p:nvPr>
            <p:ph type="sldNum" sz="quarter" idx="12"/>
          </p:nvPr>
        </p:nvSpPr>
        <p:spPr/>
        <p:txBody>
          <a:bodyPr/>
          <a:lstStyle/>
          <a:p>
            <a:fld id="{F870138E-618C-4218-9A53-EE039578D7F1}" type="slidenum">
              <a:rPr lang="th-TH" smtClean="0"/>
              <a:t>‹#›</a:t>
            </a:fld>
            <a:endParaRPr lang="th-TH"/>
          </a:p>
        </p:txBody>
      </p:sp>
    </p:spTree>
    <p:extLst>
      <p:ext uri="{BB962C8B-B14F-4D97-AF65-F5344CB8AC3E}">
        <p14:creationId xmlns:p14="http://schemas.microsoft.com/office/powerpoint/2010/main" val="2516592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ชื่อเรื่องและเนื้อหา">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smtClean="0"/>
              <a:t>คลิกเพื่อแก้ไขลักษณะชื่อเรื่องต้นแบบ</a:t>
            </a:r>
            <a:endParaRPr lang="th-TH"/>
          </a:p>
        </p:txBody>
      </p:sp>
      <p:sp>
        <p:nvSpPr>
          <p:cNvPr id="3" name="ตัวแทนเนื้อหา 2"/>
          <p:cNvSpPr>
            <a:spLocks noGrp="1"/>
          </p:cNvSpPr>
          <p:nvPr>
            <p:ph idx="1"/>
          </p:nvPr>
        </p:nvSpPr>
        <p:spPr/>
        <p:txBody>
          <a:bodyPr/>
          <a:lstStyle/>
          <a:p>
            <a:pPr lvl="0"/>
            <a:r>
              <a:rPr lang="th-TH" smtClean="0"/>
              <a:t>คลิกเพื่อแก้ไขลักษณะของข้อความต้นแบบ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th-TH"/>
          </a:p>
        </p:txBody>
      </p:sp>
      <p:sp>
        <p:nvSpPr>
          <p:cNvPr id="4" name="ตัวแทนวันที่ 3"/>
          <p:cNvSpPr>
            <a:spLocks noGrp="1"/>
          </p:cNvSpPr>
          <p:nvPr>
            <p:ph type="dt" sz="half" idx="10"/>
          </p:nvPr>
        </p:nvSpPr>
        <p:spPr/>
        <p:txBody>
          <a:bodyPr/>
          <a:lstStyle/>
          <a:p>
            <a:fld id="{61FEC77B-4A20-4871-A963-2B79AFFDA168}"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
        <p:nvSpPr>
          <p:cNvPr id="6" name="ตัวแทนหมายเลขภาพนิ่ง 5"/>
          <p:cNvSpPr>
            <a:spLocks noGrp="1"/>
          </p:cNvSpPr>
          <p:nvPr>
            <p:ph type="sldNum" sz="quarter" idx="12"/>
          </p:nvPr>
        </p:nvSpPr>
        <p:spPr/>
        <p:txBody>
          <a:bodyPr/>
          <a:lstStyle/>
          <a:p>
            <a:fld id="{F870138E-618C-4218-9A53-EE039578D7F1}" type="slidenum">
              <a:rPr lang="th-TH" smtClean="0"/>
              <a:t>‹#›</a:t>
            </a:fld>
            <a:endParaRPr lang="th-TH"/>
          </a:p>
        </p:txBody>
      </p:sp>
    </p:spTree>
    <p:extLst>
      <p:ext uri="{BB962C8B-B14F-4D97-AF65-F5344CB8AC3E}">
        <p14:creationId xmlns:p14="http://schemas.microsoft.com/office/powerpoint/2010/main" val="2156650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ส่วนหัวของส่วน">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722313" y="4406900"/>
            <a:ext cx="7772400" cy="1362075"/>
          </a:xfrm>
        </p:spPr>
        <p:txBody>
          <a:bodyPr anchor="t"/>
          <a:lstStyle>
            <a:lvl1pPr algn="l">
              <a:defRPr sz="4000" b="1" cap="all"/>
            </a:lvl1pPr>
          </a:lstStyle>
          <a:p>
            <a:r>
              <a:rPr lang="th-TH" smtClean="0"/>
              <a:t>คลิกเพื่อแก้ไขลักษณะชื่อเรื่องต้นแบบ</a:t>
            </a:r>
            <a:endParaRPr lang="th-TH"/>
          </a:p>
        </p:txBody>
      </p:sp>
      <p:sp>
        <p:nvSpPr>
          <p:cNvPr id="3" name="ตัวแทนข้อความ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h-TH" smtClean="0"/>
              <a:t>คลิกเพื่อแก้ไขลักษณะของข้อความต้นแบบ</a:t>
            </a:r>
          </a:p>
        </p:txBody>
      </p:sp>
      <p:sp>
        <p:nvSpPr>
          <p:cNvPr id="4" name="ตัวแทนวันที่ 3"/>
          <p:cNvSpPr>
            <a:spLocks noGrp="1"/>
          </p:cNvSpPr>
          <p:nvPr>
            <p:ph type="dt" sz="half" idx="10"/>
          </p:nvPr>
        </p:nvSpPr>
        <p:spPr/>
        <p:txBody>
          <a:bodyPr/>
          <a:lstStyle/>
          <a:p>
            <a:fld id="{6AB43BF6-5E35-4A73-8146-AB4E87C4713D}"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
        <p:nvSpPr>
          <p:cNvPr id="6" name="ตัวแทนหมายเลขภาพนิ่ง 5"/>
          <p:cNvSpPr>
            <a:spLocks noGrp="1"/>
          </p:cNvSpPr>
          <p:nvPr>
            <p:ph type="sldNum" sz="quarter" idx="12"/>
          </p:nvPr>
        </p:nvSpPr>
        <p:spPr/>
        <p:txBody>
          <a:bodyPr/>
          <a:lstStyle/>
          <a:p>
            <a:fld id="{F870138E-618C-4218-9A53-EE039578D7F1}" type="slidenum">
              <a:rPr lang="th-TH" smtClean="0"/>
              <a:t>‹#›</a:t>
            </a:fld>
            <a:endParaRPr lang="th-TH"/>
          </a:p>
        </p:txBody>
      </p:sp>
    </p:spTree>
    <p:extLst>
      <p:ext uri="{BB962C8B-B14F-4D97-AF65-F5344CB8AC3E}">
        <p14:creationId xmlns:p14="http://schemas.microsoft.com/office/powerpoint/2010/main" val="3949066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เนื้อหา 2 ส่วน">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smtClean="0"/>
              <a:t>คลิกเพื่อแก้ไขลักษณะชื่อเรื่องต้นแบบ</a:t>
            </a:r>
            <a:endParaRPr lang="th-TH"/>
          </a:p>
        </p:txBody>
      </p:sp>
      <p:sp>
        <p:nvSpPr>
          <p:cNvPr id="3" name="ตัวแทนเนื้อหา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smtClean="0"/>
              <a:t>คลิกเพื่อแก้ไขลักษณะของข้อความต้นแบบ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th-TH"/>
          </a:p>
        </p:txBody>
      </p:sp>
      <p:sp>
        <p:nvSpPr>
          <p:cNvPr id="4" name="ตัวแทนเนื้อหา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smtClean="0"/>
              <a:t>คลิกเพื่อแก้ไขลักษณะของข้อความต้นแบบ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th-TH"/>
          </a:p>
        </p:txBody>
      </p:sp>
      <p:sp>
        <p:nvSpPr>
          <p:cNvPr id="5" name="ตัวแทนวันที่ 4"/>
          <p:cNvSpPr>
            <a:spLocks noGrp="1"/>
          </p:cNvSpPr>
          <p:nvPr>
            <p:ph type="dt" sz="half" idx="10"/>
          </p:nvPr>
        </p:nvSpPr>
        <p:spPr/>
        <p:txBody>
          <a:bodyPr/>
          <a:lstStyle/>
          <a:p>
            <a:fld id="{EAC1E05C-6DC4-4126-AD32-545983139DF1}" type="datetime1">
              <a:rPr lang="th-TH" smtClean="0"/>
              <a:t>07/06/60</a:t>
            </a:fld>
            <a:endParaRPr lang="th-TH"/>
          </a:p>
        </p:txBody>
      </p:sp>
      <p:sp>
        <p:nvSpPr>
          <p:cNvPr id="6" name="ตัวแทนท้ายกระดาษ 5"/>
          <p:cNvSpPr>
            <a:spLocks noGrp="1"/>
          </p:cNvSpPr>
          <p:nvPr>
            <p:ph type="ftr" sz="quarter" idx="11"/>
          </p:nvPr>
        </p:nvSpPr>
        <p:spPr/>
        <p:txBody>
          <a:bodyPr/>
          <a:lstStyle/>
          <a:p>
            <a:r>
              <a:rPr lang="en-US" smtClean="0"/>
              <a:t>Dr.Manirath Wongsim</a:t>
            </a:r>
            <a:endParaRPr lang="th-TH"/>
          </a:p>
        </p:txBody>
      </p:sp>
      <p:sp>
        <p:nvSpPr>
          <p:cNvPr id="7" name="ตัวแทนหมายเลขภาพนิ่ง 6"/>
          <p:cNvSpPr>
            <a:spLocks noGrp="1"/>
          </p:cNvSpPr>
          <p:nvPr>
            <p:ph type="sldNum" sz="quarter" idx="12"/>
          </p:nvPr>
        </p:nvSpPr>
        <p:spPr/>
        <p:txBody>
          <a:bodyPr/>
          <a:lstStyle/>
          <a:p>
            <a:fld id="{F870138E-618C-4218-9A53-EE039578D7F1}" type="slidenum">
              <a:rPr lang="th-TH" smtClean="0"/>
              <a:t>‹#›</a:t>
            </a:fld>
            <a:endParaRPr lang="th-TH"/>
          </a:p>
        </p:txBody>
      </p:sp>
    </p:spTree>
    <p:extLst>
      <p:ext uri="{BB962C8B-B14F-4D97-AF65-F5344CB8AC3E}">
        <p14:creationId xmlns:p14="http://schemas.microsoft.com/office/powerpoint/2010/main" val="3242259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lvl1pPr>
              <a:defRPr/>
            </a:lvl1pPr>
          </a:lstStyle>
          <a:p>
            <a:r>
              <a:rPr lang="th-TH" smtClean="0"/>
              <a:t>คลิกเพื่อแก้ไขลักษณะชื่อเรื่องต้นแบบ</a:t>
            </a:r>
            <a:endParaRPr lang="th-TH"/>
          </a:p>
        </p:txBody>
      </p:sp>
      <p:sp>
        <p:nvSpPr>
          <p:cNvPr id="3" name="ตัวแทนข้อความ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smtClean="0"/>
              <a:t>คลิกเพื่อแก้ไขลักษณะของข้อความต้นแบบ</a:t>
            </a:r>
          </a:p>
        </p:txBody>
      </p:sp>
      <p:sp>
        <p:nvSpPr>
          <p:cNvPr id="4" name="ตัวแทนเนื้อหา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h-TH" smtClean="0"/>
              <a:t>คลิกเพื่อแก้ไขลักษณะของข้อความต้นแบบ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th-TH"/>
          </a:p>
        </p:txBody>
      </p:sp>
      <p:sp>
        <p:nvSpPr>
          <p:cNvPr id="5" name="ตัวแทนข้อความ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smtClean="0"/>
              <a:t>คลิกเพื่อแก้ไขลักษณะของข้อความต้นแบบ</a:t>
            </a:r>
          </a:p>
        </p:txBody>
      </p:sp>
      <p:sp>
        <p:nvSpPr>
          <p:cNvPr id="6" name="ตัวแทนเนื้อหา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h-TH" smtClean="0"/>
              <a:t>คลิกเพื่อแก้ไขลักษณะของข้อความต้นแบบ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th-TH"/>
          </a:p>
        </p:txBody>
      </p:sp>
      <p:sp>
        <p:nvSpPr>
          <p:cNvPr id="7" name="ตัวแทนวันที่ 6"/>
          <p:cNvSpPr>
            <a:spLocks noGrp="1"/>
          </p:cNvSpPr>
          <p:nvPr>
            <p:ph type="dt" sz="half" idx="10"/>
          </p:nvPr>
        </p:nvSpPr>
        <p:spPr/>
        <p:txBody>
          <a:bodyPr/>
          <a:lstStyle/>
          <a:p>
            <a:fld id="{A1ACE901-40F2-4DDC-BC65-51F6448B3A38}" type="datetime1">
              <a:rPr lang="th-TH" smtClean="0"/>
              <a:t>07/06/60</a:t>
            </a:fld>
            <a:endParaRPr lang="th-TH"/>
          </a:p>
        </p:txBody>
      </p:sp>
      <p:sp>
        <p:nvSpPr>
          <p:cNvPr id="8" name="ตัวแทนท้ายกระดาษ 7"/>
          <p:cNvSpPr>
            <a:spLocks noGrp="1"/>
          </p:cNvSpPr>
          <p:nvPr>
            <p:ph type="ftr" sz="quarter" idx="11"/>
          </p:nvPr>
        </p:nvSpPr>
        <p:spPr/>
        <p:txBody>
          <a:bodyPr/>
          <a:lstStyle/>
          <a:p>
            <a:r>
              <a:rPr lang="en-US" smtClean="0"/>
              <a:t>Dr.Manirath Wongsim</a:t>
            </a:r>
            <a:endParaRPr lang="th-TH"/>
          </a:p>
        </p:txBody>
      </p:sp>
      <p:sp>
        <p:nvSpPr>
          <p:cNvPr id="9" name="ตัวแทนหมายเลขภาพนิ่ง 8"/>
          <p:cNvSpPr>
            <a:spLocks noGrp="1"/>
          </p:cNvSpPr>
          <p:nvPr>
            <p:ph type="sldNum" sz="quarter" idx="12"/>
          </p:nvPr>
        </p:nvSpPr>
        <p:spPr/>
        <p:txBody>
          <a:bodyPr/>
          <a:lstStyle/>
          <a:p>
            <a:fld id="{F870138E-618C-4218-9A53-EE039578D7F1}" type="slidenum">
              <a:rPr lang="th-TH" smtClean="0"/>
              <a:t>‹#›</a:t>
            </a:fld>
            <a:endParaRPr lang="th-TH"/>
          </a:p>
        </p:txBody>
      </p:sp>
    </p:spTree>
    <p:extLst>
      <p:ext uri="{BB962C8B-B14F-4D97-AF65-F5344CB8AC3E}">
        <p14:creationId xmlns:p14="http://schemas.microsoft.com/office/powerpoint/2010/main" val="2079021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เฉพาะชื่อเรื่อ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smtClean="0"/>
              <a:t>คลิกเพื่อแก้ไขลักษณะชื่อเรื่องต้นแบบ</a:t>
            </a:r>
            <a:endParaRPr lang="th-TH"/>
          </a:p>
        </p:txBody>
      </p:sp>
      <p:sp>
        <p:nvSpPr>
          <p:cNvPr id="3" name="ตัวแทนวันที่ 2"/>
          <p:cNvSpPr>
            <a:spLocks noGrp="1"/>
          </p:cNvSpPr>
          <p:nvPr>
            <p:ph type="dt" sz="half" idx="10"/>
          </p:nvPr>
        </p:nvSpPr>
        <p:spPr/>
        <p:txBody>
          <a:bodyPr/>
          <a:lstStyle/>
          <a:p>
            <a:fld id="{AB92EF63-6F4A-4922-99C1-6DE3F0EE38D3}" type="datetime1">
              <a:rPr lang="th-TH" smtClean="0"/>
              <a:t>07/06/60</a:t>
            </a:fld>
            <a:endParaRPr lang="th-TH"/>
          </a:p>
        </p:txBody>
      </p:sp>
      <p:sp>
        <p:nvSpPr>
          <p:cNvPr id="4" name="ตัวแทนท้ายกระดาษ 3"/>
          <p:cNvSpPr>
            <a:spLocks noGrp="1"/>
          </p:cNvSpPr>
          <p:nvPr>
            <p:ph type="ftr" sz="quarter" idx="11"/>
          </p:nvPr>
        </p:nvSpPr>
        <p:spPr/>
        <p:txBody>
          <a:bodyPr/>
          <a:lstStyle/>
          <a:p>
            <a:r>
              <a:rPr lang="en-US" smtClean="0"/>
              <a:t>Dr.Manirath Wongsim</a:t>
            </a:r>
            <a:endParaRPr lang="th-TH"/>
          </a:p>
        </p:txBody>
      </p:sp>
      <p:sp>
        <p:nvSpPr>
          <p:cNvPr id="5" name="ตัวแทนหมายเลขภาพนิ่ง 4"/>
          <p:cNvSpPr>
            <a:spLocks noGrp="1"/>
          </p:cNvSpPr>
          <p:nvPr>
            <p:ph type="sldNum" sz="quarter" idx="12"/>
          </p:nvPr>
        </p:nvSpPr>
        <p:spPr/>
        <p:txBody>
          <a:bodyPr/>
          <a:lstStyle/>
          <a:p>
            <a:fld id="{F870138E-618C-4218-9A53-EE039578D7F1}" type="slidenum">
              <a:rPr lang="th-TH" smtClean="0"/>
              <a:t>‹#›</a:t>
            </a:fld>
            <a:endParaRPr lang="th-TH"/>
          </a:p>
        </p:txBody>
      </p:sp>
    </p:spTree>
    <p:extLst>
      <p:ext uri="{BB962C8B-B14F-4D97-AF65-F5344CB8AC3E}">
        <p14:creationId xmlns:p14="http://schemas.microsoft.com/office/powerpoint/2010/main" val="2396439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ว่างเปล่า">
    <p:spTree>
      <p:nvGrpSpPr>
        <p:cNvPr id="1" name=""/>
        <p:cNvGrpSpPr/>
        <p:nvPr/>
      </p:nvGrpSpPr>
      <p:grpSpPr>
        <a:xfrm>
          <a:off x="0" y="0"/>
          <a:ext cx="0" cy="0"/>
          <a:chOff x="0" y="0"/>
          <a:chExt cx="0" cy="0"/>
        </a:xfrm>
      </p:grpSpPr>
      <p:sp>
        <p:nvSpPr>
          <p:cNvPr id="2" name="ตัวแทนวันที่ 1"/>
          <p:cNvSpPr>
            <a:spLocks noGrp="1"/>
          </p:cNvSpPr>
          <p:nvPr>
            <p:ph type="dt" sz="half" idx="10"/>
          </p:nvPr>
        </p:nvSpPr>
        <p:spPr/>
        <p:txBody>
          <a:bodyPr/>
          <a:lstStyle/>
          <a:p>
            <a:fld id="{5C112DF8-3561-4D74-9643-C380B904F649}"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
        <p:nvSpPr>
          <p:cNvPr id="4" name="ตัวแทนหมายเลขภาพนิ่ง 3"/>
          <p:cNvSpPr>
            <a:spLocks noGrp="1"/>
          </p:cNvSpPr>
          <p:nvPr>
            <p:ph type="sldNum" sz="quarter" idx="12"/>
          </p:nvPr>
        </p:nvSpPr>
        <p:spPr/>
        <p:txBody>
          <a:bodyPr/>
          <a:lstStyle/>
          <a:p>
            <a:fld id="{F870138E-618C-4218-9A53-EE039578D7F1}" type="slidenum">
              <a:rPr lang="th-TH" smtClean="0"/>
              <a:t>‹#›</a:t>
            </a:fld>
            <a:endParaRPr lang="th-TH"/>
          </a:p>
        </p:txBody>
      </p:sp>
    </p:spTree>
    <p:extLst>
      <p:ext uri="{BB962C8B-B14F-4D97-AF65-F5344CB8AC3E}">
        <p14:creationId xmlns:p14="http://schemas.microsoft.com/office/powerpoint/2010/main" val="2548705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เนื้อหา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273050"/>
            <a:ext cx="3008313" cy="1162050"/>
          </a:xfrm>
        </p:spPr>
        <p:txBody>
          <a:bodyPr anchor="b"/>
          <a:lstStyle>
            <a:lvl1pPr algn="l">
              <a:defRPr sz="2000" b="1"/>
            </a:lvl1pPr>
          </a:lstStyle>
          <a:p>
            <a:r>
              <a:rPr lang="th-TH" smtClean="0"/>
              <a:t>คลิกเพื่อแก้ไขลักษณะชื่อเรื่องต้นแบบ</a:t>
            </a:r>
            <a:endParaRPr lang="th-TH"/>
          </a:p>
        </p:txBody>
      </p:sp>
      <p:sp>
        <p:nvSpPr>
          <p:cNvPr id="3" name="ตัวแทนเนื้อหา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h-TH" smtClean="0"/>
              <a:t>คลิกเพื่อแก้ไขลักษณะของข้อความต้นแบบ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th-TH"/>
          </a:p>
        </p:txBody>
      </p:sp>
      <p:sp>
        <p:nvSpPr>
          <p:cNvPr id="4" name="ตัวแทนข้อความ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smtClean="0"/>
              <a:t>คลิกเพื่อแก้ไขลักษณะของข้อความต้นแบบ</a:t>
            </a:r>
          </a:p>
        </p:txBody>
      </p:sp>
      <p:sp>
        <p:nvSpPr>
          <p:cNvPr id="5" name="ตัวแทนวันที่ 4"/>
          <p:cNvSpPr>
            <a:spLocks noGrp="1"/>
          </p:cNvSpPr>
          <p:nvPr>
            <p:ph type="dt" sz="half" idx="10"/>
          </p:nvPr>
        </p:nvSpPr>
        <p:spPr/>
        <p:txBody>
          <a:bodyPr/>
          <a:lstStyle/>
          <a:p>
            <a:fld id="{026C92D6-E64B-4B07-9BAC-2563769AFFBA}" type="datetime1">
              <a:rPr lang="th-TH" smtClean="0"/>
              <a:t>07/06/60</a:t>
            </a:fld>
            <a:endParaRPr lang="th-TH"/>
          </a:p>
        </p:txBody>
      </p:sp>
      <p:sp>
        <p:nvSpPr>
          <p:cNvPr id="6" name="ตัวแทนท้ายกระดาษ 5"/>
          <p:cNvSpPr>
            <a:spLocks noGrp="1"/>
          </p:cNvSpPr>
          <p:nvPr>
            <p:ph type="ftr" sz="quarter" idx="11"/>
          </p:nvPr>
        </p:nvSpPr>
        <p:spPr/>
        <p:txBody>
          <a:bodyPr/>
          <a:lstStyle/>
          <a:p>
            <a:r>
              <a:rPr lang="en-US" smtClean="0"/>
              <a:t>Dr.Manirath Wongsim</a:t>
            </a:r>
            <a:endParaRPr lang="th-TH"/>
          </a:p>
        </p:txBody>
      </p:sp>
      <p:sp>
        <p:nvSpPr>
          <p:cNvPr id="7" name="ตัวแทนหมายเลขภาพนิ่ง 6"/>
          <p:cNvSpPr>
            <a:spLocks noGrp="1"/>
          </p:cNvSpPr>
          <p:nvPr>
            <p:ph type="sldNum" sz="quarter" idx="12"/>
          </p:nvPr>
        </p:nvSpPr>
        <p:spPr/>
        <p:txBody>
          <a:bodyPr/>
          <a:lstStyle/>
          <a:p>
            <a:fld id="{F870138E-618C-4218-9A53-EE039578D7F1}" type="slidenum">
              <a:rPr lang="th-TH" smtClean="0"/>
              <a:t>‹#›</a:t>
            </a:fld>
            <a:endParaRPr lang="th-TH"/>
          </a:p>
        </p:txBody>
      </p:sp>
    </p:spTree>
    <p:extLst>
      <p:ext uri="{BB962C8B-B14F-4D97-AF65-F5344CB8AC3E}">
        <p14:creationId xmlns:p14="http://schemas.microsoft.com/office/powerpoint/2010/main" val="3453195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รูปภาพ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1792288" y="4800600"/>
            <a:ext cx="5486400" cy="566738"/>
          </a:xfrm>
        </p:spPr>
        <p:txBody>
          <a:bodyPr anchor="b"/>
          <a:lstStyle>
            <a:lvl1pPr algn="l">
              <a:defRPr sz="2000" b="1"/>
            </a:lvl1pPr>
          </a:lstStyle>
          <a:p>
            <a:r>
              <a:rPr lang="th-TH" smtClean="0"/>
              <a:t>คลิกเพื่อแก้ไขลักษณะชื่อเรื่องต้นแบบ</a:t>
            </a:r>
            <a:endParaRPr lang="th-TH"/>
          </a:p>
        </p:txBody>
      </p:sp>
      <p:sp>
        <p:nvSpPr>
          <p:cNvPr id="3" name="ตัวแทนรูปภาพ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ตัวแทนข้อความ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smtClean="0"/>
              <a:t>คลิกเพื่อแก้ไขลักษณะของข้อความต้นแบบ</a:t>
            </a:r>
          </a:p>
        </p:txBody>
      </p:sp>
      <p:sp>
        <p:nvSpPr>
          <p:cNvPr id="5" name="ตัวแทนวันที่ 4"/>
          <p:cNvSpPr>
            <a:spLocks noGrp="1"/>
          </p:cNvSpPr>
          <p:nvPr>
            <p:ph type="dt" sz="half" idx="10"/>
          </p:nvPr>
        </p:nvSpPr>
        <p:spPr/>
        <p:txBody>
          <a:bodyPr/>
          <a:lstStyle/>
          <a:p>
            <a:fld id="{1A8BDB48-46AE-47FB-A890-47E988387C85}" type="datetime1">
              <a:rPr lang="th-TH" smtClean="0"/>
              <a:t>07/06/60</a:t>
            </a:fld>
            <a:endParaRPr lang="th-TH"/>
          </a:p>
        </p:txBody>
      </p:sp>
      <p:sp>
        <p:nvSpPr>
          <p:cNvPr id="6" name="ตัวแทนท้ายกระดาษ 5"/>
          <p:cNvSpPr>
            <a:spLocks noGrp="1"/>
          </p:cNvSpPr>
          <p:nvPr>
            <p:ph type="ftr" sz="quarter" idx="11"/>
          </p:nvPr>
        </p:nvSpPr>
        <p:spPr/>
        <p:txBody>
          <a:bodyPr/>
          <a:lstStyle/>
          <a:p>
            <a:r>
              <a:rPr lang="en-US" smtClean="0"/>
              <a:t>Dr.Manirath Wongsim</a:t>
            </a:r>
            <a:endParaRPr lang="th-TH"/>
          </a:p>
        </p:txBody>
      </p:sp>
      <p:sp>
        <p:nvSpPr>
          <p:cNvPr id="7" name="ตัวแทนหมายเลขภาพนิ่ง 6"/>
          <p:cNvSpPr>
            <a:spLocks noGrp="1"/>
          </p:cNvSpPr>
          <p:nvPr>
            <p:ph type="sldNum" sz="quarter" idx="12"/>
          </p:nvPr>
        </p:nvSpPr>
        <p:spPr/>
        <p:txBody>
          <a:bodyPr/>
          <a:lstStyle/>
          <a:p>
            <a:fld id="{F870138E-618C-4218-9A53-EE039578D7F1}" type="slidenum">
              <a:rPr lang="th-TH" smtClean="0"/>
              <a:t>‹#›</a:t>
            </a:fld>
            <a:endParaRPr lang="th-TH"/>
          </a:p>
        </p:txBody>
      </p:sp>
    </p:spTree>
    <p:extLst>
      <p:ext uri="{BB962C8B-B14F-4D97-AF65-F5344CB8AC3E}">
        <p14:creationId xmlns:p14="http://schemas.microsoft.com/office/powerpoint/2010/main" val="1226247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ชื่อเรื่อง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h-TH" smtClean="0"/>
              <a:t>คลิกเพื่อแก้ไขลักษณะชื่อเรื่องต้นแบบ</a:t>
            </a:r>
            <a:endParaRPr lang="th-TH"/>
          </a:p>
        </p:txBody>
      </p:sp>
      <p:sp>
        <p:nvSpPr>
          <p:cNvPr id="3" name="ตัวแทนข้อความ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h-TH" smtClean="0"/>
              <a:t>คลิกเพื่อแก้ไขลักษณะของข้อความต้นแบบ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th-TH"/>
          </a:p>
        </p:txBody>
      </p:sp>
      <p:sp>
        <p:nvSpPr>
          <p:cNvPr id="4" name="ตัวแทนวันที่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C9019-9B05-4073-AC5B-6494CDD5DEA3}" type="datetime1">
              <a:rPr lang="th-TH" smtClean="0"/>
              <a:t>07/06/60</a:t>
            </a:fld>
            <a:endParaRPr lang="th-TH"/>
          </a:p>
        </p:txBody>
      </p:sp>
      <p:sp>
        <p:nvSpPr>
          <p:cNvPr id="5" name="ตัวแทนท้ายกระดา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Dr.Manirath Wongsim</a:t>
            </a:r>
            <a:endParaRPr lang="th-TH"/>
          </a:p>
        </p:txBody>
      </p:sp>
      <p:sp>
        <p:nvSpPr>
          <p:cNvPr id="6" name="ตัวแทนหมายเลขภาพนิ่ง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70138E-618C-4218-9A53-EE039578D7F1}" type="slidenum">
              <a:rPr lang="th-TH" smtClean="0"/>
              <a:t>‹#›</a:t>
            </a:fld>
            <a:endParaRPr lang="th-TH"/>
          </a:p>
        </p:txBody>
      </p:sp>
    </p:spTree>
    <p:extLst>
      <p:ext uri="{BB962C8B-B14F-4D97-AF65-F5344CB8AC3E}">
        <p14:creationId xmlns:p14="http://schemas.microsoft.com/office/powerpoint/2010/main" val="38730326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hyperlink" Target="http://tutorials.iq.harvard.edu/R/Rgraphics.zip"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www.r-bloggers.com/" TargetMode="External"/><Relationship Id="rId2" Type="http://schemas.openxmlformats.org/officeDocument/2006/relationships/hyperlink" Target="https://www.tutorialspoint.com/r/index.htm" TargetMode="External"/><Relationship Id="rId1" Type="http://schemas.openxmlformats.org/officeDocument/2006/relationships/slideLayout" Target="../slideLayouts/slideLayout2.xml"/><Relationship Id="rId5" Type="http://schemas.openxmlformats.org/officeDocument/2006/relationships/hyperlink" Target="https://cran.rstudio.com/" TargetMode="External"/><Relationship Id="rId4" Type="http://schemas.openxmlformats.org/officeDocument/2006/relationships/hyperlink" Target="https://www.rstudio.com/"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ideo" Target="https://www.youtube.com/embed/BmkA1ZsG2P4" TargetMode="External"/><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kdd.ics.uci.edu/summary.data.application.html" TargetMode="External"/><Relationship Id="rId2" Type="http://schemas.openxmlformats.org/officeDocument/2006/relationships/hyperlink" Target="http://www.ics.uci.edu/~mlearn/MLRepository.html" TargetMode="External"/><Relationship Id="rId1" Type="http://schemas.openxmlformats.org/officeDocument/2006/relationships/slideLayout" Target="../slideLayouts/slideLayout2.xml"/><Relationship Id="rId5" Type="http://schemas.openxmlformats.org/officeDocument/2006/relationships/hyperlink" Target="http://www.cs.utoronto.ca/~delve/" TargetMode="External"/><Relationship Id="rId4" Type="http://schemas.openxmlformats.org/officeDocument/2006/relationships/hyperlink" Target="http://lib.stat.cmu.edu/"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cran.r-project.org/mirrors.html" TargetMode="External"/><Relationship Id="rId2" Type="http://schemas.openxmlformats.org/officeDocument/2006/relationships/hyperlink" Target="http://www.r-project.org/" TargetMode="External"/><Relationship Id="rId1" Type="http://schemas.openxmlformats.org/officeDocument/2006/relationships/slideLayout" Target="../slideLayouts/slideLayout2.xml"/><Relationship Id="rId5" Type="http://schemas.openxmlformats.org/officeDocument/2006/relationships/hyperlink" Target="http://www.r-project.org/doc/bib/R-books.html" TargetMode="External"/><Relationship Id="rId4" Type="http://schemas.openxmlformats.org/officeDocument/2006/relationships/hyperlink" Target="http://journal.r-project.org/"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hyperlink" Target="https://www.tutorialspoint.com/r/r_if_else_statement.htm" TargetMode="External"/><Relationship Id="rId2" Type="http://schemas.openxmlformats.org/officeDocument/2006/relationships/hyperlink" Target="https://www.tutorialspoint.com/r/r_if_statement.htm" TargetMode="External"/><Relationship Id="rId1" Type="http://schemas.openxmlformats.org/officeDocument/2006/relationships/slideLayout" Target="../slideLayouts/slideLayout2.xml"/><Relationship Id="rId4" Type="http://schemas.openxmlformats.org/officeDocument/2006/relationships/hyperlink" Target="https://www.tutorialspoint.com/r/r_switch_statement.htm"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86807" y="1572214"/>
            <a:ext cx="6370386" cy="5285787"/>
          </a:xfrm>
          <a:prstGeom prst="rect">
            <a:avLst/>
          </a:prstGeom>
        </p:spPr>
      </p:pic>
      <p:sp>
        <p:nvSpPr>
          <p:cNvPr id="2" name="ตัวแทนวันที่ 1"/>
          <p:cNvSpPr>
            <a:spLocks noGrp="1"/>
          </p:cNvSpPr>
          <p:nvPr>
            <p:ph type="dt" sz="half" idx="10"/>
          </p:nvPr>
        </p:nvSpPr>
        <p:spPr/>
        <p:txBody>
          <a:bodyPr/>
          <a:lstStyle/>
          <a:p>
            <a:fld id="{B98726EF-F734-4713-8674-C29C7E2209CE}" type="datetime1">
              <a:rPr lang="th-TH" smtClean="0"/>
              <a:t>07/06/60</a:t>
            </a:fld>
            <a:endParaRPr lang="th-TH"/>
          </a:p>
        </p:txBody>
      </p:sp>
      <p:sp>
        <p:nvSpPr>
          <p:cNvPr id="4" name="ตัวแทนท้ายกระดาษ 3"/>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906934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353" r="1660"/>
          <a:stretch/>
        </p:blipFill>
        <p:spPr>
          <a:xfrm>
            <a:off x="1629137" y="1230358"/>
            <a:ext cx="5885727" cy="5197956"/>
          </a:xfrm>
          <a:prstGeom prst="rect">
            <a:avLst/>
          </a:prstGeom>
        </p:spPr>
      </p:pic>
      <p:sp>
        <p:nvSpPr>
          <p:cNvPr id="4" name="Rectangle 3"/>
          <p:cNvSpPr/>
          <p:nvPr/>
        </p:nvSpPr>
        <p:spPr>
          <a:xfrm>
            <a:off x="8179" y="6428314"/>
            <a:ext cx="9127639" cy="954107"/>
          </a:xfrm>
          <a:prstGeom prst="rect">
            <a:avLst/>
          </a:prstGeom>
        </p:spPr>
        <p:txBody>
          <a:bodyPr wrap="square">
            <a:spAutoFit/>
          </a:bodyPr>
          <a:lstStyle/>
          <a:p>
            <a:pPr algn="ctr"/>
            <a:r>
              <a:rPr lang="en-US" dirty="0"/>
              <a:t>https://www.analyticsvidhya.com/blog/2015/06/machine-learning-basics/</a:t>
            </a:r>
          </a:p>
        </p:txBody>
      </p:sp>
      <p:sp>
        <p:nvSpPr>
          <p:cNvPr id="13" name="Rectangle 12"/>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Learning</a:t>
            </a:r>
            <a:endParaRPr lang="en-US" dirty="0"/>
          </a:p>
        </p:txBody>
      </p:sp>
      <p:sp>
        <p:nvSpPr>
          <p:cNvPr id="2" name="ตัวแทนวันที่ 1"/>
          <p:cNvSpPr>
            <a:spLocks noGrp="1"/>
          </p:cNvSpPr>
          <p:nvPr>
            <p:ph type="dt" sz="half" idx="10"/>
          </p:nvPr>
        </p:nvSpPr>
        <p:spPr/>
        <p:txBody>
          <a:bodyPr/>
          <a:lstStyle/>
          <a:p>
            <a:fld id="{CA2DF21D-B519-419D-801E-49D7632F9DFB}"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6160339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sz="3600" b="1" dirty="0"/>
              <a:t>Joining Columns and Rows in a Data Frame</a:t>
            </a:r>
            <a:r>
              <a:rPr lang="en-US" b="1" dirty="0"/>
              <a:t/>
            </a:r>
            <a:br>
              <a:rPr lang="en-US" b="1" dirty="0"/>
            </a:br>
            <a:endParaRPr lang="th-TH" dirty="0"/>
          </a:p>
        </p:txBody>
      </p:sp>
      <p:sp>
        <p:nvSpPr>
          <p:cNvPr id="3" name="ตัวแทนเนื้อหา 2"/>
          <p:cNvSpPr>
            <a:spLocks noGrp="1"/>
          </p:cNvSpPr>
          <p:nvPr>
            <p:ph idx="1"/>
          </p:nvPr>
        </p:nvSpPr>
        <p:spPr>
          <a:xfrm>
            <a:off x="539552" y="980728"/>
            <a:ext cx="8147248" cy="5688632"/>
          </a:xfrm>
        </p:spPr>
        <p:txBody>
          <a:bodyPr>
            <a:normAutofit fontScale="25000" lnSpcReduction="20000"/>
          </a:bodyPr>
          <a:lstStyle/>
          <a:p>
            <a:pPr marL="0" indent="0">
              <a:buNone/>
            </a:pPr>
            <a:r>
              <a:rPr lang="en-US" sz="4000" dirty="0" smtClean="0"/>
              <a:t>We can join multiple vectors to create a data frame using the </a:t>
            </a:r>
            <a:r>
              <a:rPr lang="en-US" sz="4000" dirty="0" err="1" smtClean="0"/>
              <a:t>cbind</a:t>
            </a:r>
            <a:r>
              <a:rPr lang="en-US" sz="4000" dirty="0" smtClean="0"/>
              <a:t>()function. Also we can merge two data frames using </a:t>
            </a:r>
            <a:r>
              <a:rPr lang="en-US" sz="4000" dirty="0" err="1" smtClean="0"/>
              <a:t>rbind</a:t>
            </a:r>
            <a:r>
              <a:rPr lang="en-US" sz="4000" dirty="0" smtClean="0"/>
              <a:t>() function.</a:t>
            </a:r>
          </a:p>
          <a:p>
            <a:pPr marL="0" indent="0">
              <a:buNone/>
            </a:pPr>
            <a:r>
              <a:rPr lang="en-US" sz="4000" dirty="0" smtClean="0"/>
              <a:t># Create vector objects.</a:t>
            </a:r>
          </a:p>
          <a:p>
            <a:pPr marL="0" indent="0">
              <a:buNone/>
            </a:pPr>
            <a:r>
              <a:rPr lang="en-US" sz="4000" dirty="0" smtClean="0"/>
              <a:t>city &lt;- c("</a:t>
            </a:r>
            <a:r>
              <a:rPr lang="en-US" sz="4000" dirty="0" err="1" smtClean="0"/>
              <a:t>Tampa","Seattle","Hartford","Denver</a:t>
            </a:r>
            <a:r>
              <a:rPr lang="en-US" sz="4000" dirty="0" smtClean="0"/>
              <a:t>")</a:t>
            </a:r>
          </a:p>
          <a:p>
            <a:pPr marL="0" indent="0">
              <a:buNone/>
            </a:pPr>
            <a:r>
              <a:rPr lang="en-US" sz="4000" dirty="0" smtClean="0"/>
              <a:t>state &lt;- c("FL","WA","CT","CO")</a:t>
            </a:r>
          </a:p>
          <a:p>
            <a:pPr marL="0" indent="0">
              <a:buNone/>
            </a:pPr>
            <a:r>
              <a:rPr lang="en-US" sz="4000" dirty="0" err="1" smtClean="0"/>
              <a:t>zipcode</a:t>
            </a:r>
            <a:r>
              <a:rPr lang="en-US" sz="4000" dirty="0" smtClean="0"/>
              <a:t> &lt;- c(33602,98104,06161,80294)</a:t>
            </a:r>
          </a:p>
          <a:p>
            <a:pPr marL="0" indent="0">
              <a:buNone/>
            </a:pPr>
            <a:endParaRPr lang="en-US" sz="4000" dirty="0" smtClean="0"/>
          </a:p>
          <a:p>
            <a:pPr marL="0" indent="0">
              <a:buNone/>
            </a:pPr>
            <a:r>
              <a:rPr lang="en-US" sz="4000" dirty="0" smtClean="0"/>
              <a:t># Combine above three vectors into one data frame.</a:t>
            </a:r>
          </a:p>
          <a:p>
            <a:pPr marL="0" indent="0">
              <a:buNone/>
            </a:pPr>
            <a:r>
              <a:rPr lang="en-US" sz="4000" dirty="0" smtClean="0"/>
              <a:t>addresses &lt;- </a:t>
            </a:r>
            <a:r>
              <a:rPr lang="en-US" sz="4000" dirty="0" err="1" smtClean="0"/>
              <a:t>cbind</a:t>
            </a:r>
            <a:r>
              <a:rPr lang="en-US" sz="4000" dirty="0" smtClean="0"/>
              <a:t>(</a:t>
            </a:r>
            <a:r>
              <a:rPr lang="en-US" sz="4000" dirty="0" err="1" smtClean="0"/>
              <a:t>city,state,zipcode</a:t>
            </a:r>
            <a:r>
              <a:rPr lang="en-US" sz="4000" dirty="0" smtClean="0"/>
              <a:t>)</a:t>
            </a:r>
          </a:p>
          <a:p>
            <a:pPr marL="0" indent="0">
              <a:buNone/>
            </a:pPr>
            <a:endParaRPr lang="en-US" sz="4000" dirty="0" smtClean="0"/>
          </a:p>
          <a:p>
            <a:pPr marL="0" indent="0">
              <a:buNone/>
            </a:pPr>
            <a:r>
              <a:rPr lang="en-US" sz="4000" dirty="0" smtClean="0"/>
              <a:t># Print a header.</a:t>
            </a:r>
          </a:p>
          <a:p>
            <a:pPr marL="0" indent="0">
              <a:buNone/>
            </a:pPr>
            <a:r>
              <a:rPr lang="en-US" sz="4000" dirty="0" smtClean="0"/>
              <a:t>cat("# # # # The First data frame\n") </a:t>
            </a:r>
          </a:p>
          <a:p>
            <a:pPr marL="0" indent="0">
              <a:buNone/>
            </a:pPr>
            <a:endParaRPr lang="en-US" sz="4000" dirty="0" smtClean="0"/>
          </a:p>
          <a:p>
            <a:pPr marL="0" indent="0">
              <a:buNone/>
            </a:pPr>
            <a:r>
              <a:rPr lang="en-US" sz="4000" dirty="0" smtClean="0"/>
              <a:t># Print the data frame.</a:t>
            </a:r>
          </a:p>
          <a:p>
            <a:pPr marL="0" indent="0">
              <a:buNone/>
            </a:pPr>
            <a:r>
              <a:rPr lang="en-US" sz="4000" dirty="0" smtClean="0"/>
              <a:t>print(addresses)</a:t>
            </a:r>
          </a:p>
          <a:p>
            <a:pPr marL="0" indent="0">
              <a:buNone/>
            </a:pPr>
            <a:endParaRPr lang="en-US" sz="4000" dirty="0" smtClean="0"/>
          </a:p>
          <a:p>
            <a:pPr marL="0" indent="0">
              <a:buNone/>
            </a:pPr>
            <a:r>
              <a:rPr lang="en-US" sz="4000" dirty="0" smtClean="0"/>
              <a:t># Create another data frame with similar columns</a:t>
            </a:r>
          </a:p>
          <a:p>
            <a:pPr marL="0" indent="0">
              <a:buNone/>
            </a:pPr>
            <a:r>
              <a:rPr lang="en-US" sz="4000" dirty="0" err="1" smtClean="0"/>
              <a:t>new.address</a:t>
            </a:r>
            <a:r>
              <a:rPr lang="en-US" sz="4000" dirty="0" smtClean="0"/>
              <a:t> &lt;- </a:t>
            </a:r>
            <a:r>
              <a:rPr lang="en-US" sz="4000" dirty="0" err="1" smtClean="0"/>
              <a:t>data.frame</a:t>
            </a:r>
            <a:r>
              <a:rPr lang="en-US" sz="4000" dirty="0" smtClean="0"/>
              <a:t>(</a:t>
            </a:r>
          </a:p>
          <a:p>
            <a:pPr marL="0" indent="0">
              <a:buNone/>
            </a:pPr>
            <a:r>
              <a:rPr lang="en-US" sz="4000" dirty="0" smtClean="0"/>
              <a:t>   city = c("</a:t>
            </a:r>
            <a:r>
              <a:rPr lang="en-US" sz="4000" dirty="0" err="1" smtClean="0"/>
              <a:t>Lowry","Charlotte</a:t>
            </a:r>
            <a:r>
              <a:rPr lang="en-US" sz="4000" dirty="0" smtClean="0"/>
              <a:t>"),</a:t>
            </a:r>
          </a:p>
          <a:p>
            <a:pPr marL="0" indent="0">
              <a:buNone/>
            </a:pPr>
            <a:r>
              <a:rPr lang="en-US" sz="4000" dirty="0" smtClean="0"/>
              <a:t>   state = c("CO","FL"),</a:t>
            </a:r>
          </a:p>
          <a:p>
            <a:pPr marL="0" indent="0">
              <a:buNone/>
            </a:pPr>
            <a:r>
              <a:rPr lang="en-US" sz="4000" dirty="0" smtClean="0"/>
              <a:t>   </a:t>
            </a:r>
            <a:r>
              <a:rPr lang="en-US" sz="4000" dirty="0" err="1" smtClean="0"/>
              <a:t>zipcode</a:t>
            </a:r>
            <a:r>
              <a:rPr lang="en-US" sz="4000" dirty="0" smtClean="0"/>
              <a:t> = c("80230","33949"),</a:t>
            </a:r>
          </a:p>
          <a:p>
            <a:pPr marL="0" indent="0">
              <a:buNone/>
            </a:pPr>
            <a:r>
              <a:rPr lang="en-US" sz="4000" dirty="0" smtClean="0"/>
              <a:t>   </a:t>
            </a:r>
            <a:r>
              <a:rPr lang="en-US" sz="4000" dirty="0" err="1" smtClean="0"/>
              <a:t>stringsAsFactors</a:t>
            </a:r>
            <a:r>
              <a:rPr lang="en-US" sz="4000" dirty="0" smtClean="0"/>
              <a:t> = FALSE</a:t>
            </a:r>
          </a:p>
          <a:p>
            <a:pPr marL="0" indent="0">
              <a:buNone/>
            </a:pPr>
            <a:r>
              <a:rPr lang="en-US" sz="4000" dirty="0" smtClean="0"/>
              <a:t>)</a:t>
            </a:r>
          </a:p>
          <a:p>
            <a:pPr marL="0" indent="0">
              <a:buNone/>
            </a:pPr>
            <a:endParaRPr lang="en-US" sz="4000" dirty="0" smtClean="0"/>
          </a:p>
          <a:p>
            <a:pPr marL="0" indent="0">
              <a:buNone/>
            </a:pPr>
            <a:r>
              <a:rPr lang="en-US" sz="4000" dirty="0" smtClean="0"/>
              <a:t># Print a header.</a:t>
            </a:r>
          </a:p>
          <a:p>
            <a:pPr marL="0" indent="0">
              <a:buNone/>
            </a:pPr>
            <a:r>
              <a:rPr lang="en-US" sz="4000" dirty="0" smtClean="0"/>
              <a:t>cat("# # # The Second data frame\n") </a:t>
            </a:r>
          </a:p>
          <a:p>
            <a:pPr marL="0" indent="0">
              <a:buNone/>
            </a:pPr>
            <a:endParaRPr lang="en-US" sz="4000" dirty="0" smtClean="0"/>
          </a:p>
          <a:p>
            <a:pPr marL="0" indent="0">
              <a:buNone/>
            </a:pPr>
            <a:r>
              <a:rPr lang="en-US" sz="4000" dirty="0" smtClean="0"/>
              <a:t># Print the data frame.</a:t>
            </a:r>
          </a:p>
          <a:p>
            <a:pPr marL="0" indent="0">
              <a:buNone/>
            </a:pPr>
            <a:r>
              <a:rPr lang="en-US" sz="4000" dirty="0" smtClean="0"/>
              <a:t>print(</a:t>
            </a:r>
            <a:r>
              <a:rPr lang="en-US" sz="4000" dirty="0" err="1" smtClean="0"/>
              <a:t>new.address</a:t>
            </a:r>
            <a:r>
              <a:rPr lang="en-US" sz="4000" dirty="0" smtClean="0"/>
              <a:t>)</a:t>
            </a:r>
          </a:p>
          <a:p>
            <a:pPr marL="0" indent="0">
              <a:buNone/>
            </a:pPr>
            <a:endParaRPr lang="en-US" sz="4000" dirty="0" smtClean="0"/>
          </a:p>
          <a:p>
            <a:pPr marL="0" indent="0">
              <a:buNone/>
            </a:pPr>
            <a:r>
              <a:rPr lang="en-US" sz="4000" dirty="0" smtClean="0"/>
              <a:t># Combine rows form both the data frames.</a:t>
            </a:r>
          </a:p>
          <a:p>
            <a:pPr marL="0" indent="0">
              <a:buNone/>
            </a:pPr>
            <a:r>
              <a:rPr lang="en-US" sz="4000" dirty="0" err="1" smtClean="0"/>
              <a:t>all.addresses</a:t>
            </a:r>
            <a:r>
              <a:rPr lang="en-US" sz="4000" dirty="0" smtClean="0"/>
              <a:t> &lt;- </a:t>
            </a:r>
            <a:r>
              <a:rPr lang="en-US" sz="4000" dirty="0" err="1" smtClean="0"/>
              <a:t>rbind</a:t>
            </a:r>
            <a:r>
              <a:rPr lang="en-US" sz="4000" dirty="0" smtClean="0"/>
              <a:t>(</a:t>
            </a:r>
            <a:r>
              <a:rPr lang="en-US" sz="4000" dirty="0" err="1" smtClean="0"/>
              <a:t>addresses,new.address</a:t>
            </a:r>
            <a:r>
              <a:rPr lang="en-US" sz="4000" dirty="0" smtClean="0"/>
              <a:t>)</a:t>
            </a:r>
          </a:p>
          <a:p>
            <a:pPr marL="0" indent="0">
              <a:buNone/>
            </a:pPr>
            <a:endParaRPr lang="en-US" sz="4000" dirty="0" smtClean="0"/>
          </a:p>
          <a:p>
            <a:pPr marL="0" indent="0">
              <a:buNone/>
            </a:pPr>
            <a:r>
              <a:rPr lang="en-US" sz="4000" dirty="0" smtClean="0"/>
              <a:t># Print a header.</a:t>
            </a:r>
          </a:p>
          <a:p>
            <a:pPr marL="0" indent="0">
              <a:buNone/>
            </a:pPr>
            <a:r>
              <a:rPr lang="en-US" sz="4000" dirty="0" smtClean="0"/>
              <a:t>cat("# # # The combined data frame\n") </a:t>
            </a:r>
          </a:p>
          <a:p>
            <a:pPr marL="0" indent="0">
              <a:buNone/>
            </a:pPr>
            <a:endParaRPr lang="en-US" sz="4000" dirty="0" smtClean="0"/>
          </a:p>
          <a:p>
            <a:pPr marL="0" indent="0">
              <a:buNone/>
            </a:pPr>
            <a:r>
              <a:rPr lang="en-US" sz="4000" dirty="0" smtClean="0"/>
              <a:t># Print the result.</a:t>
            </a:r>
          </a:p>
          <a:p>
            <a:pPr marL="0" indent="0">
              <a:buNone/>
            </a:pPr>
            <a:r>
              <a:rPr lang="en-US" sz="4000" dirty="0" smtClean="0"/>
              <a:t>print(</a:t>
            </a:r>
            <a:r>
              <a:rPr lang="en-US" sz="4000" dirty="0" err="1" smtClean="0"/>
              <a:t>all.addresses</a:t>
            </a:r>
            <a:r>
              <a:rPr lang="en-US" sz="4000" dirty="0" smtClean="0"/>
              <a:t>)</a:t>
            </a:r>
          </a:p>
          <a:p>
            <a:endParaRPr lang="th-TH" dirty="0"/>
          </a:p>
        </p:txBody>
      </p:sp>
      <p:sp>
        <p:nvSpPr>
          <p:cNvPr id="4" name="ตัวแทนวันที่ 3"/>
          <p:cNvSpPr>
            <a:spLocks noGrp="1"/>
          </p:cNvSpPr>
          <p:nvPr>
            <p:ph type="dt" sz="half" idx="10"/>
          </p:nvPr>
        </p:nvSpPr>
        <p:spPr/>
        <p:txBody>
          <a:bodyPr/>
          <a:lstStyle/>
          <a:p>
            <a:fld id="{81578E35-6614-455A-8BF9-E7BDF89F17CF}"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663807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Merging Data Frames</a:t>
            </a:r>
            <a:br>
              <a:rPr lang="en-US" dirty="0" smtClean="0"/>
            </a:br>
            <a:endParaRPr lang="th-TH" dirty="0"/>
          </a:p>
        </p:txBody>
      </p:sp>
      <p:sp>
        <p:nvSpPr>
          <p:cNvPr id="3" name="ตัวแทนเนื้อหา 2"/>
          <p:cNvSpPr>
            <a:spLocks noGrp="1"/>
          </p:cNvSpPr>
          <p:nvPr>
            <p:ph idx="1"/>
          </p:nvPr>
        </p:nvSpPr>
        <p:spPr/>
        <p:txBody>
          <a:bodyPr>
            <a:normAutofit fontScale="85000" lnSpcReduction="10000"/>
          </a:bodyPr>
          <a:lstStyle/>
          <a:p>
            <a:r>
              <a:rPr lang="en-US" dirty="0" smtClean="0"/>
              <a:t>We can merge two data frames by using the merge() function. The data frames must have same column names on which the merging happens.</a:t>
            </a:r>
          </a:p>
          <a:p>
            <a:r>
              <a:rPr lang="en-US" dirty="0" smtClean="0"/>
              <a:t>In the example below, we consider the data sets about Diabetes in Pima Indian Women available in the library names "MASS". we merge the two data sets based on the values of blood pressure("</a:t>
            </a:r>
            <a:r>
              <a:rPr lang="en-US" dirty="0" err="1" smtClean="0"/>
              <a:t>bp</a:t>
            </a:r>
            <a:r>
              <a:rPr lang="en-US" dirty="0" smtClean="0"/>
              <a:t>") and body mass index("</a:t>
            </a:r>
            <a:r>
              <a:rPr lang="en-US" dirty="0" err="1" smtClean="0"/>
              <a:t>bmi</a:t>
            </a:r>
            <a:r>
              <a:rPr lang="en-US" dirty="0" smtClean="0"/>
              <a:t>"). On choosing these two columns for merging, the records where values of these two variables match in both data sets are combined together to form a single data frame.</a:t>
            </a:r>
          </a:p>
          <a:p>
            <a:endParaRPr lang="th-TH" dirty="0"/>
          </a:p>
        </p:txBody>
      </p:sp>
      <p:sp>
        <p:nvSpPr>
          <p:cNvPr id="4" name="ตัวแทนวันที่ 3"/>
          <p:cNvSpPr>
            <a:spLocks noGrp="1"/>
          </p:cNvSpPr>
          <p:nvPr>
            <p:ph type="dt" sz="half" idx="10"/>
          </p:nvPr>
        </p:nvSpPr>
        <p:spPr/>
        <p:txBody>
          <a:bodyPr/>
          <a:lstStyle/>
          <a:p>
            <a:fld id="{24F322E9-103C-49E0-862D-08AD1EBD7803}"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1045898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smtClean="0"/>
              <a:t>Merging Data Frames</a:t>
            </a:r>
            <a:endParaRPr lang="th-TH" dirty="0"/>
          </a:p>
        </p:txBody>
      </p:sp>
      <p:sp>
        <p:nvSpPr>
          <p:cNvPr id="3" name="ตัวแทนเนื้อหา 2"/>
          <p:cNvSpPr>
            <a:spLocks noGrp="1"/>
          </p:cNvSpPr>
          <p:nvPr>
            <p:ph idx="1"/>
          </p:nvPr>
        </p:nvSpPr>
        <p:spPr/>
        <p:txBody>
          <a:bodyPr>
            <a:normAutofit/>
          </a:bodyPr>
          <a:lstStyle/>
          <a:p>
            <a:pPr marL="0" indent="0">
              <a:buNone/>
            </a:pPr>
            <a:r>
              <a:rPr lang="en-US" dirty="0" smtClean="0"/>
              <a:t>library(MASS)</a:t>
            </a:r>
          </a:p>
          <a:p>
            <a:pPr marL="0" indent="0">
              <a:buNone/>
            </a:pPr>
            <a:r>
              <a:rPr lang="en-US" dirty="0" err="1" smtClean="0"/>
              <a:t>merged.Pima</a:t>
            </a:r>
            <a:r>
              <a:rPr lang="en-US" dirty="0" smtClean="0"/>
              <a:t> &lt;- merge(x = </a:t>
            </a:r>
            <a:r>
              <a:rPr lang="en-US" dirty="0" err="1" smtClean="0"/>
              <a:t>Pima.te</a:t>
            </a:r>
            <a:r>
              <a:rPr lang="en-US" dirty="0" smtClean="0"/>
              <a:t>, y = Pima.tr,</a:t>
            </a:r>
          </a:p>
          <a:p>
            <a:pPr marL="0" indent="0">
              <a:buNone/>
            </a:pPr>
            <a:r>
              <a:rPr lang="en-US" dirty="0" smtClean="0"/>
              <a:t>   </a:t>
            </a:r>
            <a:r>
              <a:rPr lang="en-US" dirty="0" err="1" smtClean="0"/>
              <a:t>by.x</a:t>
            </a:r>
            <a:r>
              <a:rPr lang="en-US" dirty="0" smtClean="0"/>
              <a:t> = c("</a:t>
            </a:r>
            <a:r>
              <a:rPr lang="en-US" dirty="0" err="1" smtClean="0"/>
              <a:t>bp</a:t>
            </a:r>
            <a:r>
              <a:rPr lang="en-US" dirty="0" smtClean="0"/>
              <a:t>", "</a:t>
            </a:r>
            <a:r>
              <a:rPr lang="en-US" dirty="0" err="1" smtClean="0"/>
              <a:t>bmi</a:t>
            </a:r>
            <a:r>
              <a:rPr lang="en-US" dirty="0" smtClean="0"/>
              <a:t>"),</a:t>
            </a:r>
          </a:p>
          <a:p>
            <a:pPr marL="0" indent="0">
              <a:buNone/>
            </a:pPr>
            <a:r>
              <a:rPr lang="en-US" dirty="0" smtClean="0"/>
              <a:t>   </a:t>
            </a:r>
            <a:r>
              <a:rPr lang="en-US" dirty="0" err="1" smtClean="0"/>
              <a:t>by.y</a:t>
            </a:r>
            <a:r>
              <a:rPr lang="en-US" dirty="0" smtClean="0"/>
              <a:t> = c("</a:t>
            </a:r>
            <a:r>
              <a:rPr lang="en-US" dirty="0" err="1" smtClean="0"/>
              <a:t>bp</a:t>
            </a:r>
            <a:r>
              <a:rPr lang="en-US" dirty="0" smtClean="0"/>
              <a:t>", "</a:t>
            </a:r>
            <a:r>
              <a:rPr lang="en-US" dirty="0" err="1" smtClean="0"/>
              <a:t>bmi</a:t>
            </a:r>
            <a:r>
              <a:rPr lang="en-US" dirty="0" smtClean="0"/>
              <a:t>")</a:t>
            </a:r>
          </a:p>
          <a:p>
            <a:pPr marL="0" indent="0">
              <a:buNone/>
            </a:pPr>
            <a:r>
              <a:rPr lang="en-US" dirty="0" smtClean="0"/>
              <a:t>)</a:t>
            </a:r>
          </a:p>
          <a:p>
            <a:pPr marL="0" indent="0">
              <a:buNone/>
            </a:pPr>
            <a:r>
              <a:rPr lang="en-US" dirty="0" smtClean="0"/>
              <a:t>print(</a:t>
            </a:r>
            <a:r>
              <a:rPr lang="en-US" dirty="0" err="1" smtClean="0"/>
              <a:t>merged.Pima</a:t>
            </a:r>
            <a:r>
              <a:rPr lang="en-US" dirty="0" smtClean="0"/>
              <a:t>)</a:t>
            </a:r>
          </a:p>
          <a:p>
            <a:pPr marL="0" indent="0">
              <a:buNone/>
            </a:pPr>
            <a:r>
              <a:rPr lang="en-US" dirty="0" err="1" smtClean="0"/>
              <a:t>nrow</a:t>
            </a:r>
            <a:r>
              <a:rPr lang="en-US" dirty="0" smtClean="0"/>
              <a:t>(</a:t>
            </a:r>
            <a:r>
              <a:rPr lang="en-US" dirty="0" err="1" smtClean="0"/>
              <a:t>merged.Pima</a:t>
            </a:r>
            <a:r>
              <a:rPr lang="en-US" dirty="0" smtClean="0"/>
              <a:t>)</a:t>
            </a:r>
          </a:p>
          <a:p>
            <a:endParaRPr lang="th-TH" dirty="0"/>
          </a:p>
        </p:txBody>
      </p:sp>
      <p:sp>
        <p:nvSpPr>
          <p:cNvPr id="4" name="ตัวแทนวันที่ 3"/>
          <p:cNvSpPr>
            <a:spLocks noGrp="1"/>
          </p:cNvSpPr>
          <p:nvPr>
            <p:ph type="dt" sz="half" idx="10"/>
          </p:nvPr>
        </p:nvSpPr>
        <p:spPr/>
        <p:txBody>
          <a:bodyPr/>
          <a:lstStyle/>
          <a:p>
            <a:fld id="{E899D02F-8234-4F02-A675-6A09B6B0FAD9}"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5897489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When we execute the above code, it produces the following result −</a:t>
            </a:r>
            <a:br>
              <a:rPr lang="en-US" dirty="0" smtClean="0"/>
            </a:br>
            <a:endParaRPr lang="th-TH" dirty="0"/>
          </a:p>
        </p:txBody>
      </p:sp>
      <p:sp>
        <p:nvSpPr>
          <p:cNvPr id="3" name="ตัวแทนเนื้อหา 2"/>
          <p:cNvSpPr>
            <a:spLocks noGrp="1"/>
          </p:cNvSpPr>
          <p:nvPr>
            <p:ph idx="1"/>
          </p:nvPr>
        </p:nvSpPr>
        <p:spPr>
          <a:xfrm>
            <a:off x="395536" y="1196752"/>
            <a:ext cx="8291264" cy="5400600"/>
          </a:xfrm>
        </p:spPr>
        <p:txBody>
          <a:bodyPr>
            <a:normAutofit fontScale="25000" lnSpcReduction="20000"/>
          </a:bodyPr>
          <a:lstStyle/>
          <a:p>
            <a:pPr marL="0" indent="0">
              <a:buNone/>
            </a:pPr>
            <a:r>
              <a:rPr lang="en-US" sz="4000" dirty="0" err="1" smtClean="0"/>
              <a:t>bp</a:t>
            </a:r>
            <a:r>
              <a:rPr lang="en-US" sz="4000" dirty="0" smtClean="0"/>
              <a:t>  </a:t>
            </a:r>
            <a:r>
              <a:rPr lang="en-US" sz="4000" dirty="0" err="1" smtClean="0"/>
              <a:t>bmi</a:t>
            </a:r>
            <a:r>
              <a:rPr lang="en-US" sz="4000" dirty="0" smtClean="0"/>
              <a:t> </a:t>
            </a:r>
            <a:r>
              <a:rPr lang="en-US" sz="4000" dirty="0" err="1" smtClean="0"/>
              <a:t>npreg.x</a:t>
            </a:r>
            <a:r>
              <a:rPr lang="en-US" sz="4000" dirty="0" smtClean="0"/>
              <a:t> </a:t>
            </a:r>
            <a:r>
              <a:rPr lang="en-US" sz="4000" dirty="0" err="1" smtClean="0"/>
              <a:t>glu.x</a:t>
            </a:r>
            <a:r>
              <a:rPr lang="en-US" sz="4000" dirty="0" smtClean="0"/>
              <a:t> </a:t>
            </a:r>
            <a:r>
              <a:rPr lang="en-US" sz="4000" dirty="0" err="1" smtClean="0"/>
              <a:t>skin.x</a:t>
            </a:r>
            <a:r>
              <a:rPr lang="en-US" sz="4000" dirty="0" smtClean="0"/>
              <a:t> </a:t>
            </a:r>
            <a:r>
              <a:rPr lang="en-US" sz="4000" dirty="0" err="1" smtClean="0"/>
              <a:t>ped.x</a:t>
            </a:r>
            <a:r>
              <a:rPr lang="en-US" sz="4000" dirty="0" smtClean="0"/>
              <a:t> </a:t>
            </a:r>
            <a:r>
              <a:rPr lang="en-US" sz="4000" dirty="0" err="1" smtClean="0"/>
              <a:t>age.x</a:t>
            </a:r>
            <a:r>
              <a:rPr lang="en-US" sz="4000" dirty="0" smtClean="0"/>
              <a:t> </a:t>
            </a:r>
            <a:r>
              <a:rPr lang="en-US" sz="4000" dirty="0" err="1" smtClean="0"/>
              <a:t>type.x</a:t>
            </a:r>
            <a:r>
              <a:rPr lang="en-US" sz="4000" dirty="0" smtClean="0"/>
              <a:t> </a:t>
            </a:r>
            <a:r>
              <a:rPr lang="en-US" sz="4000" dirty="0" err="1" smtClean="0"/>
              <a:t>npreg.y</a:t>
            </a:r>
            <a:r>
              <a:rPr lang="en-US" sz="4000" dirty="0" smtClean="0"/>
              <a:t> </a:t>
            </a:r>
            <a:r>
              <a:rPr lang="en-US" sz="4000" dirty="0" err="1" smtClean="0"/>
              <a:t>glu.y</a:t>
            </a:r>
            <a:r>
              <a:rPr lang="en-US" sz="4000" dirty="0" smtClean="0"/>
              <a:t> </a:t>
            </a:r>
            <a:r>
              <a:rPr lang="en-US" sz="4000" dirty="0" err="1" smtClean="0"/>
              <a:t>skin.y</a:t>
            </a:r>
            <a:r>
              <a:rPr lang="en-US" sz="4000" dirty="0" smtClean="0"/>
              <a:t> </a:t>
            </a:r>
            <a:r>
              <a:rPr lang="en-US" sz="4000" dirty="0" err="1" smtClean="0"/>
              <a:t>ped.y</a:t>
            </a:r>
            <a:endParaRPr lang="en-US" sz="4000" dirty="0" smtClean="0"/>
          </a:p>
          <a:p>
            <a:pPr marL="0" indent="0">
              <a:buNone/>
            </a:pPr>
            <a:r>
              <a:rPr lang="en-US" sz="4000" dirty="0" smtClean="0"/>
              <a:t>1  60 33.8       1   117     23 0.466    27     No       2   125     20 0.088</a:t>
            </a:r>
          </a:p>
          <a:p>
            <a:pPr marL="0" indent="0">
              <a:buNone/>
            </a:pPr>
            <a:r>
              <a:rPr lang="en-US" sz="4000" dirty="0" smtClean="0"/>
              <a:t>2  64 29.7       2    75     24 0.370    33     No       2   100     23 0.368</a:t>
            </a:r>
          </a:p>
          <a:p>
            <a:pPr marL="0" indent="0">
              <a:buNone/>
            </a:pPr>
            <a:r>
              <a:rPr lang="en-US" sz="4000" dirty="0" smtClean="0"/>
              <a:t>3  64 31.2       5   189     33 0.583    29    Yes       3   158     13 0.295</a:t>
            </a:r>
          </a:p>
          <a:p>
            <a:pPr marL="0" indent="0">
              <a:buNone/>
            </a:pPr>
            <a:r>
              <a:rPr lang="en-US" sz="4000" dirty="0" smtClean="0"/>
              <a:t>4  64 33.2       4   117     27 0.230    24     No       1    96     27 0.289</a:t>
            </a:r>
          </a:p>
          <a:p>
            <a:pPr marL="0" indent="0">
              <a:buNone/>
            </a:pPr>
            <a:r>
              <a:rPr lang="en-US" sz="4000" dirty="0" smtClean="0"/>
              <a:t>5  66 38.1       3   115     39 0.150    28     No       1   114     36 0.289</a:t>
            </a:r>
          </a:p>
          <a:p>
            <a:pPr marL="0" indent="0">
              <a:buNone/>
            </a:pPr>
            <a:r>
              <a:rPr lang="en-US" sz="4000" dirty="0" smtClean="0"/>
              <a:t>6  68 38.5       2   100     25 0.324    26     No       7   129     49 0.439</a:t>
            </a:r>
          </a:p>
          <a:p>
            <a:pPr marL="0" indent="0">
              <a:buNone/>
            </a:pPr>
            <a:r>
              <a:rPr lang="en-US" sz="4000" dirty="0" smtClean="0"/>
              <a:t>7  70 27.4       1   116     28 0.204    21     No       0   124     20 0.254</a:t>
            </a:r>
          </a:p>
          <a:p>
            <a:pPr marL="0" indent="0">
              <a:buNone/>
            </a:pPr>
            <a:r>
              <a:rPr lang="en-US" sz="4000" dirty="0" smtClean="0"/>
              <a:t>8  70 33.1       4    91     32 0.446    22     No       9   123     44 0.374</a:t>
            </a:r>
          </a:p>
          <a:p>
            <a:pPr marL="0" indent="0">
              <a:buNone/>
            </a:pPr>
            <a:r>
              <a:rPr lang="en-US" sz="4000" dirty="0" smtClean="0"/>
              <a:t>9  70 35.4       9   124     33 0.282    34     No       6   134     23 0.542</a:t>
            </a:r>
          </a:p>
          <a:p>
            <a:pPr marL="0" indent="0">
              <a:buNone/>
            </a:pPr>
            <a:r>
              <a:rPr lang="en-US" sz="4000" dirty="0" smtClean="0"/>
              <a:t>10 72 25.6       1   157     21 0.123    24     No       4    99     17 0.294</a:t>
            </a:r>
          </a:p>
          <a:p>
            <a:pPr marL="0" indent="0">
              <a:buNone/>
            </a:pPr>
            <a:r>
              <a:rPr lang="en-US" sz="4000" dirty="0" smtClean="0"/>
              <a:t>11 72 37.7       5    95     33 0.370    27     No       6   103     32 0.324</a:t>
            </a:r>
          </a:p>
          <a:p>
            <a:pPr marL="0" indent="0">
              <a:buNone/>
            </a:pPr>
            <a:r>
              <a:rPr lang="en-US" sz="4000" dirty="0" smtClean="0"/>
              <a:t>12 74 25.9       9   134     33 0.460    81     No       8   126     38 0.162</a:t>
            </a:r>
          </a:p>
          <a:p>
            <a:pPr marL="0" indent="0">
              <a:buNone/>
            </a:pPr>
            <a:r>
              <a:rPr lang="en-US" sz="4000" dirty="0" smtClean="0"/>
              <a:t>13 74 25.9       1    95     21 0.673    36     No       8   126     38 0.162</a:t>
            </a:r>
          </a:p>
          <a:p>
            <a:pPr marL="0" indent="0">
              <a:buNone/>
            </a:pPr>
            <a:r>
              <a:rPr lang="en-US" sz="4000" dirty="0" smtClean="0"/>
              <a:t>14 78 27.6       5    88     30 0.258    37     No       6   125     31 0.565</a:t>
            </a:r>
          </a:p>
          <a:p>
            <a:pPr marL="0" indent="0">
              <a:buNone/>
            </a:pPr>
            <a:r>
              <a:rPr lang="en-US" sz="4000" dirty="0" smtClean="0"/>
              <a:t>15 78 27.6      10   122     31 0.512    45     No       6   125     31 0.565</a:t>
            </a:r>
          </a:p>
          <a:p>
            <a:pPr marL="0" indent="0">
              <a:buNone/>
            </a:pPr>
            <a:r>
              <a:rPr lang="en-US" sz="4000" dirty="0" smtClean="0"/>
              <a:t>16 78 39.4       2   112     50 0.175    24     No       4   112     40 0.236</a:t>
            </a:r>
          </a:p>
          <a:p>
            <a:pPr marL="0" indent="0">
              <a:buNone/>
            </a:pPr>
            <a:r>
              <a:rPr lang="en-US" sz="4000" dirty="0" smtClean="0"/>
              <a:t>17 88 34.5       1   117     24 0.403    40    Yes       4   127     11 0.598</a:t>
            </a:r>
          </a:p>
          <a:p>
            <a:pPr marL="0" indent="0">
              <a:buNone/>
            </a:pPr>
            <a:r>
              <a:rPr lang="en-US" sz="4000" dirty="0" smtClean="0"/>
              <a:t>   </a:t>
            </a:r>
            <a:r>
              <a:rPr lang="en-US" sz="4000" dirty="0" err="1" smtClean="0"/>
              <a:t>age.y</a:t>
            </a:r>
            <a:r>
              <a:rPr lang="en-US" sz="4000" dirty="0" smtClean="0"/>
              <a:t> </a:t>
            </a:r>
            <a:r>
              <a:rPr lang="en-US" sz="4000" dirty="0" err="1" smtClean="0"/>
              <a:t>type.y</a:t>
            </a:r>
            <a:endParaRPr lang="en-US" sz="4000" dirty="0" smtClean="0"/>
          </a:p>
          <a:p>
            <a:pPr marL="0" indent="0">
              <a:buNone/>
            </a:pPr>
            <a:r>
              <a:rPr lang="en-US" sz="4000" dirty="0" smtClean="0"/>
              <a:t>1     31     No</a:t>
            </a:r>
          </a:p>
          <a:p>
            <a:pPr marL="0" indent="0">
              <a:buNone/>
            </a:pPr>
            <a:r>
              <a:rPr lang="en-US" sz="4000" dirty="0" smtClean="0"/>
              <a:t>2     21     No</a:t>
            </a:r>
          </a:p>
          <a:p>
            <a:pPr marL="0" indent="0">
              <a:buNone/>
            </a:pPr>
            <a:r>
              <a:rPr lang="en-US" sz="4000" dirty="0" smtClean="0"/>
              <a:t>3     24     No</a:t>
            </a:r>
          </a:p>
          <a:p>
            <a:pPr marL="0" indent="0">
              <a:buNone/>
            </a:pPr>
            <a:r>
              <a:rPr lang="en-US" sz="4000" dirty="0" smtClean="0"/>
              <a:t>4     21     No</a:t>
            </a:r>
          </a:p>
          <a:p>
            <a:pPr marL="0" indent="0">
              <a:buNone/>
            </a:pPr>
            <a:r>
              <a:rPr lang="en-US" sz="4000" dirty="0" smtClean="0"/>
              <a:t>5     21     No</a:t>
            </a:r>
          </a:p>
          <a:p>
            <a:pPr marL="0" indent="0">
              <a:buNone/>
            </a:pPr>
            <a:r>
              <a:rPr lang="en-US" sz="4000" dirty="0" smtClean="0"/>
              <a:t>6     43    Yes</a:t>
            </a:r>
          </a:p>
          <a:p>
            <a:pPr marL="0" indent="0">
              <a:buNone/>
            </a:pPr>
            <a:r>
              <a:rPr lang="en-US" sz="4000" dirty="0" smtClean="0"/>
              <a:t>7     36    Yes</a:t>
            </a:r>
          </a:p>
          <a:p>
            <a:pPr marL="0" indent="0">
              <a:buNone/>
            </a:pPr>
            <a:r>
              <a:rPr lang="en-US" sz="4000" dirty="0" smtClean="0"/>
              <a:t>8     40     No</a:t>
            </a:r>
          </a:p>
          <a:p>
            <a:pPr marL="0" indent="0">
              <a:buNone/>
            </a:pPr>
            <a:r>
              <a:rPr lang="en-US" sz="4000" dirty="0" smtClean="0"/>
              <a:t>9     29    Yes</a:t>
            </a:r>
          </a:p>
          <a:p>
            <a:pPr marL="0" indent="0">
              <a:buNone/>
            </a:pPr>
            <a:r>
              <a:rPr lang="en-US" sz="4000" dirty="0" smtClean="0"/>
              <a:t>10    28     No</a:t>
            </a:r>
          </a:p>
          <a:p>
            <a:pPr marL="0" indent="0">
              <a:buNone/>
            </a:pPr>
            <a:r>
              <a:rPr lang="en-US" sz="4000" dirty="0" smtClean="0"/>
              <a:t>11    55     No</a:t>
            </a:r>
          </a:p>
          <a:p>
            <a:pPr marL="0" indent="0">
              <a:buNone/>
            </a:pPr>
            <a:r>
              <a:rPr lang="en-US" sz="4000" dirty="0" smtClean="0"/>
              <a:t>12    39     No</a:t>
            </a:r>
          </a:p>
          <a:p>
            <a:pPr marL="0" indent="0">
              <a:buNone/>
            </a:pPr>
            <a:r>
              <a:rPr lang="en-US" sz="4000" dirty="0" smtClean="0"/>
              <a:t>13    39     No</a:t>
            </a:r>
          </a:p>
          <a:p>
            <a:pPr marL="0" indent="0">
              <a:buNone/>
            </a:pPr>
            <a:r>
              <a:rPr lang="en-US" sz="4000" dirty="0" smtClean="0"/>
              <a:t>14    49    Yes</a:t>
            </a:r>
          </a:p>
          <a:p>
            <a:pPr marL="0" indent="0">
              <a:buNone/>
            </a:pPr>
            <a:r>
              <a:rPr lang="en-US" sz="4000" dirty="0" smtClean="0"/>
              <a:t>15    49    Yes</a:t>
            </a:r>
          </a:p>
          <a:p>
            <a:pPr marL="0" indent="0">
              <a:buNone/>
            </a:pPr>
            <a:r>
              <a:rPr lang="en-US" sz="4000" dirty="0" smtClean="0"/>
              <a:t>16    38     No</a:t>
            </a:r>
          </a:p>
          <a:p>
            <a:pPr marL="0" indent="0">
              <a:buNone/>
            </a:pPr>
            <a:r>
              <a:rPr lang="en-US" sz="4000" dirty="0" smtClean="0"/>
              <a:t>17    28     No</a:t>
            </a:r>
          </a:p>
          <a:p>
            <a:pPr marL="0" indent="0">
              <a:buNone/>
            </a:pPr>
            <a:r>
              <a:rPr lang="en-US" sz="4000" dirty="0" smtClean="0"/>
              <a:t>[1] 17</a:t>
            </a:r>
          </a:p>
          <a:p>
            <a:endParaRPr lang="th-TH" dirty="0"/>
          </a:p>
        </p:txBody>
      </p:sp>
      <p:sp>
        <p:nvSpPr>
          <p:cNvPr id="4" name="ตัวแทนวันที่ 3"/>
          <p:cNvSpPr>
            <a:spLocks noGrp="1"/>
          </p:cNvSpPr>
          <p:nvPr>
            <p:ph type="dt" sz="half" idx="10"/>
          </p:nvPr>
        </p:nvSpPr>
        <p:spPr/>
        <p:txBody>
          <a:bodyPr/>
          <a:lstStyle/>
          <a:p>
            <a:fld id="{87F867C4-8E5B-4AC6-9E2E-16976A5B29A6}"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2620464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Melting and Casting</a:t>
            </a:r>
            <a:br>
              <a:rPr lang="en-US" dirty="0" smtClean="0"/>
            </a:br>
            <a:endParaRPr lang="th-TH" dirty="0"/>
          </a:p>
        </p:txBody>
      </p:sp>
      <p:sp>
        <p:nvSpPr>
          <p:cNvPr id="3" name="ตัวแทนเนื้อหา 2"/>
          <p:cNvSpPr>
            <a:spLocks noGrp="1"/>
          </p:cNvSpPr>
          <p:nvPr>
            <p:ph idx="1"/>
          </p:nvPr>
        </p:nvSpPr>
        <p:spPr/>
        <p:txBody>
          <a:bodyPr>
            <a:normAutofit lnSpcReduction="10000"/>
          </a:bodyPr>
          <a:lstStyle/>
          <a:p>
            <a:pPr marL="0" indent="0">
              <a:buNone/>
            </a:pPr>
            <a:r>
              <a:rPr lang="en-US" dirty="0" smtClean="0"/>
              <a:t>One of the most interesting aspects of R programming is about changing the shape of the data in multiple steps to get a desired shape. The functions used to do this are called melt() and cast().</a:t>
            </a:r>
          </a:p>
          <a:p>
            <a:pPr marL="0" indent="0">
              <a:buNone/>
            </a:pPr>
            <a:r>
              <a:rPr lang="en-US" dirty="0" smtClean="0"/>
              <a:t>We consider the dataset called ships present in the library called "MASS".</a:t>
            </a:r>
          </a:p>
          <a:p>
            <a:pPr marL="0" indent="0">
              <a:buNone/>
            </a:pPr>
            <a:r>
              <a:rPr lang="en-US" dirty="0" smtClean="0"/>
              <a:t>library(MASS)</a:t>
            </a:r>
          </a:p>
          <a:p>
            <a:pPr marL="0" indent="0">
              <a:buNone/>
            </a:pPr>
            <a:r>
              <a:rPr lang="en-US" dirty="0" smtClean="0"/>
              <a:t>print(ships)</a:t>
            </a:r>
          </a:p>
          <a:p>
            <a:endParaRPr lang="th-TH" dirty="0"/>
          </a:p>
        </p:txBody>
      </p:sp>
      <p:sp>
        <p:nvSpPr>
          <p:cNvPr id="4" name="ตัวแทนวันที่ 3"/>
          <p:cNvSpPr>
            <a:spLocks noGrp="1"/>
          </p:cNvSpPr>
          <p:nvPr>
            <p:ph type="dt" sz="half" idx="10"/>
          </p:nvPr>
        </p:nvSpPr>
        <p:spPr/>
        <p:txBody>
          <a:bodyPr/>
          <a:lstStyle/>
          <a:p>
            <a:fld id="{0CAFE711-A089-4F1B-ACFE-0432D1405C60}"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231454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Melt the Data</a:t>
            </a:r>
            <a:br>
              <a:rPr lang="en-US" dirty="0" smtClean="0"/>
            </a:br>
            <a:endParaRPr lang="th-TH" dirty="0"/>
          </a:p>
        </p:txBody>
      </p:sp>
      <p:sp>
        <p:nvSpPr>
          <p:cNvPr id="3" name="ตัวแทนเนื้อหา 2"/>
          <p:cNvSpPr>
            <a:spLocks noGrp="1"/>
          </p:cNvSpPr>
          <p:nvPr>
            <p:ph idx="1"/>
          </p:nvPr>
        </p:nvSpPr>
        <p:spPr/>
        <p:txBody>
          <a:bodyPr/>
          <a:lstStyle/>
          <a:p>
            <a:pPr marL="0" indent="0">
              <a:buNone/>
            </a:pPr>
            <a:r>
              <a:rPr lang="en-US" dirty="0" smtClean="0"/>
              <a:t>Now we melt the data to organize it, converting all columns other than type and year into multiple rows.</a:t>
            </a:r>
          </a:p>
          <a:p>
            <a:pPr marL="0" indent="0">
              <a:buNone/>
            </a:pPr>
            <a:r>
              <a:rPr lang="en-US" dirty="0" err="1" smtClean="0"/>
              <a:t>molten.ships</a:t>
            </a:r>
            <a:r>
              <a:rPr lang="en-US" dirty="0" smtClean="0"/>
              <a:t> &lt;- melt(ships, id = c("</a:t>
            </a:r>
            <a:r>
              <a:rPr lang="en-US" dirty="0" err="1" smtClean="0"/>
              <a:t>type","year</a:t>
            </a:r>
            <a:r>
              <a:rPr lang="en-US" dirty="0" smtClean="0"/>
              <a:t>"))</a:t>
            </a:r>
          </a:p>
          <a:p>
            <a:pPr marL="0" indent="0">
              <a:buNone/>
            </a:pPr>
            <a:r>
              <a:rPr lang="en-US" dirty="0" smtClean="0"/>
              <a:t>print(</a:t>
            </a:r>
            <a:r>
              <a:rPr lang="en-US" dirty="0" err="1" smtClean="0"/>
              <a:t>molten.ships</a:t>
            </a:r>
            <a:r>
              <a:rPr lang="en-US" dirty="0" smtClean="0"/>
              <a:t>)</a:t>
            </a:r>
          </a:p>
          <a:p>
            <a:r>
              <a:rPr lang="en-US" dirty="0" err="1"/>
              <a:t>recasted.ship</a:t>
            </a:r>
            <a:r>
              <a:rPr lang="en-US" dirty="0"/>
              <a:t> &lt;- cast(</a:t>
            </a:r>
            <a:r>
              <a:rPr lang="en-US" dirty="0" err="1"/>
              <a:t>molten.ships</a:t>
            </a:r>
            <a:r>
              <a:rPr lang="en-US" dirty="0"/>
              <a:t>, </a:t>
            </a:r>
            <a:r>
              <a:rPr lang="en-US" dirty="0" err="1"/>
              <a:t>type+year~variable,sum</a:t>
            </a:r>
            <a:r>
              <a:rPr lang="en-US" dirty="0"/>
              <a:t>)print(</a:t>
            </a:r>
            <a:r>
              <a:rPr lang="en-US" dirty="0" err="1"/>
              <a:t>recasted.ship</a:t>
            </a:r>
            <a:r>
              <a:rPr lang="en-US" dirty="0"/>
              <a:t>)</a:t>
            </a:r>
            <a:endParaRPr lang="en-US" dirty="0" smtClean="0">
              <a:effectLst/>
            </a:endParaRPr>
          </a:p>
          <a:p>
            <a:endParaRPr lang="th-TH" dirty="0"/>
          </a:p>
        </p:txBody>
      </p:sp>
      <p:sp>
        <p:nvSpPr>
          <p:cNvPr id="4" name="ตัวแทนวันที่ 3"/>
          <p:cNvSpPr>
            <a:spLocks noGrp="1"/>
          </p:cNvSpPr>
          <p:nvPr>
            <p:ph type="dt" sz="half" idx="10"/>
          </p:nvPr>
        </p:nvSpPr>
        <p:spPr/>
        <p:txBody>
          <a:bodyPr/>
          <a:lstStyle/>
          <a:p>
            <a:fld id="{39F73128-7D35-4C28-93AE-96D11D6F3561}"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733551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a:t>R - CSV Files</a:t>
            </a:r>
            <a:br>
              <a:rPr lang="en-US" dirty="0"/>
            </a:br>
            <a:endParaRPr lang="th-TH" dirty="0"/>
          </a:p>
        </p:txBody>
      </p:sp>
      <p:sp>
        <p:nvSpPr>
          <p:cNvPr id="3" name="ตัวแทนเนื้อหา 2"/>
          <p:cNvSpPr>
            <a:spLocks noGrp="1"/>
          </p:cNvSpPr>
          <p:nvPr>
            <p:ph idx="1"/>
          </p:nvPr>
        </p:nvSpPr>
        <p:spPr/>
        <p:txBody>
          <a:bodyPr>
            <a:normAutofit fontScale="92500" lnSpcReduction="10000"/>
          </a:bodyPr>
          <a:lstStyle/>
          <a:p>
            <a:r>
              <a:rPr lang="en-US" dirty="0" smtClean="0"/>
              <a:t>In R, we can read data from files stored outside the R environment. We can also write data into files which will be stored and accessed by the operating system. R can read and write into various file formats like </a:t>
            </a:r>
            <a:r>
              <a:rPr lang="en-US" dirty="0" err="1" smtClean="0"/>
              <a:t>csv</a:t>
            </a:r>
            <a:r>
              <a:rPr lang="en-US" dirty="0" smtClean="0"/>
              <a:t>, excel, xml etc.</a:t>
            </a:r>
          </a:p>
          <a:p>
            <a:r>
              <a:rPr lang="en-US" dirty="0" smtClean="0"/>
              <a:t>In this chapter we will learn to read data from a </a:t>
            </a:r>
            <a:r>
              <a:rPr lang="en-US" dirty="0" err="1" smtClean="0"/>
              <a:t>csv</a:t>
            </a:r>
            <a:r>
              <a:rPr lang="en-US" dirty="0" smtClean="0"/>
              <a:t> file and then write data into a </a:t>
            </a:r>
            <a:r>
              <a:rPr lang="en-US" dirty="0" err="1" smtClean="0"/>
              <a:t>csv</a:t>
            </a:r>
            <a:r>
              <a:rPr lang="en-US" dirty="0" smtClean="0"/>
              <a:t> file. The file should be present in current working directory so that R can read it. Of course we can also set our own directory and read files from there.</a:t>
            </a:r>
          </a:p>
          <a:p>
            <a:endParaRPr lang="th-TH" dirty="0"/>
          </a:p>
        </p:txBody>
      </p:sp>
      <p:sp>
        <p:nvSpPr>
          <p:cNvPr id="4" name="ตัวแทนวันที่ 3"/>
          <p:cNvSpPr>
            <a:spLocks noGrp="1"/>
          </p:cNvSpPr>
          <p:nvPr>
            <p:ph type="dt" sz="half" idx="10"/>
          </p:nvPr>
        </p:nvSpPr>
        <p:spPr/>
        <p:txBody>
          <a:bodyPr/>
          <a:lstStyle/>
          <a:p>
            <a:fld id="{50C13567-E702-400F-9A38-3FD353EAA53C}"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5054738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sz="4000" dirty="0"/>
              <a:t>Getting and Setting the Working Directory</a:t>
            </a:r>
            <a:r>
              <a:rPr lang="en-US" b="1" dirty="0"/>
              <a:t/>
            </a:r>
            <a:br>
              <a:rPr lang="en-US" b="1" dirty="0"/>
            </a:br>
            <a:endParaRPr lang="th-TH" dirty="0"/>
          </a:p>
        </p:txBody>
      </p:sp>
      <p:sp>
        <p:nvSpPr>
          <p:cNvPr id="3" name="ตัวแทนเนื้อหา 2"/>
          <p:cNvSpPr>
            <a:spLocks noGrp="1"/>
          </p:cNvSpPr>
          <p:nvPr>
            <p:ph idx="1"/>
          </p:nvPr>
        </p:nvSpPr>
        <p:spPr/>
        <p:txBody>
          <a:bodyPr>
            <a:normAutofit lnSpcReduction="10000"/>
          </a:bodyPr>
          <a:lstStyle/>
          <a:p>
            <a:r>
              <a:rPr lang="en-US" dirty="0" smtClean="0"/>
              <a:t># Get and print current working directory.</a:t>
            </a:r>
          </a:p>
          <a:p>
            <a:r>
              <a:rPr lang="en-US" dirty="0" smtClean="0"/>
              <a:t>print(</a:t>
            </a:r>
            <a:r>
              <a:rPr lang="en-US" dirty="0" err="1" smtClean="0"/>
              <a:t>getwd</a:t>
            </a:r>
            <a:r>
              <a:rPr lang="en-US" dirty="0" smtClean="0"/>
              <a:t>())</a:t>
            </a:r>
          </a:p>
          <a:p>
            <a:endParaRPr lang="en-US" dirty="0" smtClean="0"/>
          </a:p>
          <a:p>
            <a:r>
              <a:rPr lang="en-US" dirty="0" smtClean="0"/>
              <a:t># Set current working directory.</a:t>
            </a:r>
          </a:p>
          <a:p>
            <a:r>
              <a:rPr lang="en-US" dirty="0" err="1" smtClean="0"/>
              <a:t>setwd</a:t>
            </a:r>
            <a:r>
              <a:rPr lang="en-US" dirty="0" smtClean="0"/>
              <a:t>("/web/com")</a:t>
            </a:r>
          </a:p>
          <a:p>
            <a:endParaRPr lang="en-US" dirty="0" smtClean="0"/>
          </a:p>
          <a:p>
            <a:r>
              <a:rPr lang="en-US" dirty="0" smtClean="0"/>
              <a:t># Get and print current working directory.</a:t>
            </a:r>
          </a:p>
          <a:p>
            <a:r>
              <a:rPr lang="en-US" dirty="0" smtClean="0"/>
              <a:t>print(</a:t>
            </a:r>
            <a:r>
              <a:rPr lang="en-US" dirty="0" err="1" smtClean="0"/>
              <a:t>getwd</a:t>
            </a:r>
            <a:r>
              <a:rPr lang="en-US" dirty="0" smtClean="0"/>
              <a:t>())</a:t>
            </a:r>
          </a:p>
          <a:p>
            <a:endParaRPr lang="th-TH" dirty="0"/>
          </a:p>
        </p:txBody>
      </p:sp>
      <p:sp>
        <p:nvSpPr>
          <p:cNvPr id="4" name="ตัวแทนวันที่ 3"/>
          <p:cNvSpPr>
            <a:spLocks noGrp="1"/>
          </p:cNvSpPr>
          <p:nvPr>
            <p:ph type="dt" sz="half" idx="10"/>
          </p:nvPr>
        </p:nvSpPr>
        <p:spPr/>
        <p:txBody>
          <a:bodyPr/>
          <a:lstStyle/>
          <a:p>
            <a:fld id="{D899ADBD-7E4F-4246-AC70-E74E9A9CA241}"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7627734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a:t>Input as CSV File</a:t>
            </a:r>
            <a:br>
              <a:rPr lang="en-US" b="1" dirty="0"/>
            </a:br>
            <a:endParaRPr lang="th-TH" dirty="0"/>
          </a:p>
        </p:txBody>
      </p:sp>
      <p:sp>
        <p:nvSpPr>
          <p:cNvPr id="3" name="ตัวแทนเนื้อหา 2"/>
          <p:cNvSpPr>
            <a:spLocks noGrp="1"/>
          </p:cNvSpPr>
          <p:nvPr>
            <p:ph idx="1"/>
          </p:nvPr>
        </p:nvSpPr>
        <p:spPr/>
        <p:txBody>
          <a:bodyPr>
            <a:normAutofit fontScale="92500" lnSpcReduction="20000"/>
          </a:bodyPr>
          <a:lstStyle/>
          <a:p>
            <a:pPr marL="0" indent="0">
              <a:buNone/>
            </a:pPr>
            <a:r>
              <a:rPr lang="en-US" dirty="0" err="1" smtClean="0"/>
              <a:t>id,name,salary,start_date,dept</a:t>
            </a:r>
            <a:endParaRPr lang="en-US" dirty="0" smtClean="0"/>
          </a:p>
          <a:p>
            <a:pPr marL="0" indent="0">
              <a:buNone/>
            </a:pPr>
            <a:r>
              <a:rPr lang="en-US" dirty="0" smtClean="0"/>
              <a:t>1,Rick,623.3,2012-01-01,IT</a:t>
            </a:r>
          </a:p>
          <a:p>
            <a:pPr marL="0" indent="0">
              <a:buNone/>
            </a:pPr>
            <a:r>
              <a:rPr lang="en-US" dirty="0" smtClean="0"/>
              <a:t>2,Dan,515.2,2013-09-23,Operations</a:t>
            </a:r>
          </a:p>
          <a:p>
            <a:pPr marL="0" indent="0">
              <a:buNone/>
            </a:pPr>
            <a:r>
              <a:rPr lang="en-US" dirty="0" smtClean="0"/>
              <a:t>3,Michelle,611,2014-11-15,IT</a:t>
            </a:r>
          </a:p>
          <a:p>
            <a:pPr marL="0" indent="0">
              <a:buNone/>
            </a:pPr>
            <a:r>
              <a:rPr lang="en-US" dirty="0" smtClean="0"/>
              <a:t>4,Ryan,729,2014-05-11,HR</a:t>
            </a:r>
          </a:p>
          <a:p>
            <a:pPr marL="0" indent="0">
              <a:buNone/>
            </a:pPr>
            <a:r>
              <a:rPr lang="en-US" dirty="0" smtClean="0"/>
              <a:t> ,Gary,843.25,2015-03-27,Finance</a:t>
            </a:r>
          </a:p>
          <a:p>
            <a:pPr marL="0" indent="0">
              <a:buNone/>
            </a:pPr>
            <a:r>
              <a:rPr lang="en-US" dirty="0" smtClean="0"/>
              <a:t>6,Nina,578,2013-05-21,IT</a:t>
            </a:r>
          </a:p>
          <a:p>
            <a:pPr marL="0" indent="0">
              <a:buNone/>
            </a:pPr>
            <a:r>
              <a:rPr lang="en-US" dirty="0" smtClean="0"/>
              <a:t>7,Simon,632.8,2013-07-30,Operations</a:t>
            </a:r>
          </a:p>
          <a:p>
            <a:pPr marL="0" indent="0">
              <a:buNone/>
            </a:pPr>
            <a:r>
              <a:rPr lang="en-US" dirty="0" smtClean="0"/>
              <a:t>8,Guru,722.5,2014-06-17,Finance</a:t>
            </a:r>
          </a:p>
          <a:p>
            <a:endParaRPr lang="th-TH" dirty="0"/>
          </a:p>
        </p:txBody>
      </p:sp>
      <p:sp>
        <p:nvSpPr>
          <p:cNvPr id="4" name="ตัวแทนวันที่ 3"/>
          <p:cNvSpPr>
            <a:spLocks noGrp="1"/>
          </p:cNvSpPr>
          <p:nvPr>
            <p:ph type="dt" sz="half" idx="10"/>
          </p:nvPr>
        </p:nvSpPr>
        <p:spPr/>
        <p:txBody>
          <a:bodyPr/>
          <a:lstStyle/>
          <a:p>
            <a:fld id="{A726F767-7C70-4B18-9651-140828D145E7}"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6704948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Reading a CSV File</a:t>
            </a:r>
            <a:br>
              <a:rPr lang="en-US" dirty="0" smtClean="0"/>
            </a:br>
            <a:endParaRPr lang="th-TH" dirty="0"/>
          </a:p>
        </p:txBody>
      </p:sp>
      <p:sp>
        <p:nvSpPr>
          <p:cNvPr id="3" name="ตัวแทนเนื้อหา 2"/>
          <p:cNvSpPr>
            <a:spLocks noGrp="1"/>
          </p:cNvSpPr>
          <p:nvPr>
            <p:ph idx="1"/>
          </p:nvPr>
        </p:nvSpPr>
        <p:spPr/>
        <p:txBody>
          <a:bodyPr/>
          <a:lstStyle/>
          <a:p>
            <a:r>
              <a:rPr lang="en-US" dirty="0" smtClean="0"/>
              <a:t>Following is a simple example of read.csv() function to read a CSV file available in your current working directory −</a:t>
            </a:r>
          </a:p>
          <a:p>
            <a:r>
              <a:rPr lang="en-US" dirty="0" smtClean="0"/>
              <a:t>data &lt;- read.csv("input.csv")</a:t>
            </a:r>
          </a:p>
          <a:p>
            <a:r>
              <a:rPr lang="en-US" dirty="0" smtClean="0"/>
              <a:t>print(data)</a:t>
            </a:r>
          </a:p>
          <a:p>
            <a:endParaRPr lang="th-TH" dirty="0"/>
          </a:p>
        </p:txBody>
      </p:sp>
      <p:sp>
        <p:nvSpPr>
          <p:cNvPr id="4" name="ตัวแทนวันที่ 3"/>
          <p:cNvSpPr>
            <a:spLocks noGrp="1"/>
          </p:cNvSpPr>
          <p:nvPr>
            <p:ph type="dt" sz="half" idx="10"/>
          </p:nvPr>
        </p:nvSpPr>
        <p:spPr/>
        <p:txBody>
          <a:bodyPr/>
          <a:lstStyle/>
          <a:p>
            <a:fld id="{BA8AC05B-88D1-4A24-A598-4BD0C190EBA7}"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371719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912" t="1805" r="2274" b="9570"/>
          <a:stretch/>
        </p:blipFill>
        <p:spPr>
          <a:xfrm>
            <a:off x="1893908" y="1076447"/>
            <a:ext cx="5356185" cy="5104435"/>
          </a:xfrm>
          <a:prstGeom prst="rect">
            <a:avLst/>
          </a:prstGeom>
        </p:spPr>
      </p:pic>
      <p:sp>
        <p:nvSpPr>
          <p:cNvPr id="5" name="Rectangle 4"/>
          <p:cNvSpPr/>
          <p:nvPr/>
        </p:nvSpPr>
        <p:spPr>
          <a:xfrm>
            <a:off x="0" y="6281187"/>
            <a:ext cx="9144002" cy="954107"/>
          </a:xfrm>
          <a:prstGeom prst="rect">
            <a:avLst/>
          </a:prstGeom>
        </p:spPr>
        <p:txBody>
          <a:bodyPr wrap="square">
            <a:spAutoFit/>
          </a:bodyPr>
          <a:lstStyle/>
          <a:p>
            <a:pPr algn="ctr"/>
            <a:r>
              <a:rPr lang="en-US" dirty="0"/>
              <a:t>https://www.slideshare.net/0xdata/h2o-world-machine-learning-for-nondata-scientists</a:t>
            </a:r>
          </a:p>
        </p:txBody>
      </p:sp>
      <p:sp>
        <p:nvSpPr>
          <p:cNvPr id="13" name="Rectangle 12"/>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Learning</a:t>
            </a:r>
            <a:endParaRPr lang="en-US" dirty="0"/>
          </a:p>
        </p:txBody>
      </p:sp>
      <p:sp>
        <p:nvSpPr>
          <p:cNvPr id="3" name="ตัวแทนวันที่ 2"/>
          <p:cNvSpPr>
            <a:spLocks noGrp="1"/>
          </p:cNvSpPr>
          <p:nvPr>
            <p:ph type="dt" sz="half" idx="10"/>
          </p:nvPr>
        </p:nvSpPr>
        <p:spPr/>
        <p:txBody>
          <a:bodyPr/>
          <a:lstStyle/>
          <a:p>
            <a:fld id="{7838DA2E-3034-4C91-84EA-1BE4C1AA5900}" type="datetime1">
              <a:rPr lang="th-TH" smtClean="0"/>
              <a:t>07/06/60</a:t>
            </a:fld>
            <a:endParaRPr lang="th-TH"/>
          </a:p>
        </p:txBody>
      </p:sp>
      <p:sp>
        <p:nvSpPr>
          <p:cNvPr id="4" name="ตัวแทนท้ายกระดาษ 3"/>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3823296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Analyzing the CSV File</a:t>
            </a:r>
            <a:br>
              <a:rPr lang="en-US" dirty="0" smtClean="0"/>
            </a:br>
            <a:endParaRPr lang="th-TH" dirty="0"/>
          </a:p>
        </p:txBody>
      </p:sp>
      <p:sp>
        <p:nvSpPr>
          <p:cNvPr id="3" name="ตัวแทนเนื้อหา 2"/>
          <p:cNvSpPr>
            <a:spLocks noGrp="1"/>
          </p:cNvSpPr>
          <p:nvPr>
            <p:ph idx="1"/>
          </p:nvPr>
        </p:nvSpPr>
        <p:spPr/>
        <p:txBody>
          <a:bodyPr>
            <a:normAutofit fontScale="92500" lnSpcReduction="10000"/>
          </a:bodyPr>
          <a:lstStyle/>
          <a:p>
            <a:r>
              <a:rPr lang="en-US" dirty="0" smtClean="0"/>
              <a:t>By default the read.csv() function gives the output as a data frame. This can be easily checked as follows. Also we can check the number of columns and rows.</a:t>
            </a:r>
          </a:p>
          <a:p>
            <a:r>
              <a:rPr lang="en-US" dirty="0" smtClean="0"/>
              <a:t>data &lt;- read.csv("input.csv")</a:t>
            </a:r>
          </a:p>
          <a:p>
            <a:endParaRPr lang="en-US" dirty="0" smtClean="0"/>
          </a:p>
          <a:p>
            <a:r>
              <a:rPr lang="en-US" dirty="0" smtClean="0"/>
              <a:t>print(</a:t>
            </a:r>
            <a:r>
              <a:rPr lang="en-US" dirty="0" err="1" smtClean="0"/>
              <a:t>is.data.frame</a:t>
            </a:r>
            <a:r>
              <a:rPr lang="en-US" dirty="0" smtClean="0"/>
              <a:t>(data))</a:t>
            </a:r>
          </a:p>
          <a:p>
            <a:r>
              <a:rPr lang="en-US" dirty="0" smtClean="0"/>
              <a:t>print(</a:t>
            </a:r>
            <a:r>
              <a:rPr lang="en-US" dirty="0" err="1" smtClean="0"/>
              <a:t>ncol</a:t>
            </a:r>
            <a:r>
              <a:rPr lang="en-US" dirty="0" smtClean="0"/>
              <a:t>(data))</a:t>
            </a:r>
          </a:p>
          <a:p>
            <a:r>
              <a:rPr lang="en-US" dirty="0" smtClean="0"/>
              <a:t>print(</a:t>
            </a:r>
            <a:r>
              <a:rPr lang="en-US" dirty="0" err="1" smtClean="0"/>
              <a:t>nrow</a:t>
            </a:r>
            <a:r>
              <a:rPr lang="en-US" dirty="0" smtClean="0"/>
              <a:t>(data))</a:t>
            </a:r>
          </a:p>
          <a:p>
            <a:endParaRPr lang="th-TH" dirty="0"/>
          </a:p>
        </p:txBody>
      </p:sp>
      <p:sp>
        <p:nvSpPr>
          <p:cNvPr id="4" name="ตัวแทนวันที่ 3"/>
          <p:cNvSpPr>
            <a:spLocks noGrp="1"/>
          </p:cNvSpPr>
          <p:nvPr>
            <p:ph type="dt" sz="half" idx="10"/>
          </p:nvPr>
        </p:nvSpPr>
        <p:spPr/>
        <p:txBody>
          <a:bodyPr/>
          <a:lstStyle/>
          <a:p>
            <a:fld id="{FB79064C-6137-4861-8912-11E733E96D50}"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0114009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smtClean="0"/>
              <a:t>WORKSHOP1</a:t>
            </a:r>
            <a:endParaRPr lang="th-TH" dirty="0"/>
          </a:p>
        </p:txBody>
      </p:sp>
      <p:sp>
        <p:nvSpPr>
          <p:cNvPr id="3" name="ตัวแทนเนื้อหา 2"/>
          <p:cNvSpPr>
            <a:spLocks noGrp="1"/>
          </p:cNvSpPr>
          <p:nvPr>
            <p:ph idx="1"/>
          </p:nvPr>
        </p:nvSpPr>
        <p:spPr/>
        <p:txBody>
          <a:bodyPr>
            <a:normAutofit fontScale="92500" lnSpcReduction="10000"/>
          </a:bodyPr>
          <a:lstStyle/>
          <a:p>
            <a:pPr marL="0" indent="0">
              <a:buNone/>
            </a:pPr>
            <a:r>
              <a:rPr lang="en-US" dirty="0" smtClean="0"/>
              <a:t>1. Once we read data in a data frame, we can apply all the functions applicable to data frames as explained in subsequent section.</a:t>
            </a:r>
          </a:p>
          <a:p>
            <a:pPr marL="0" indent="0">
              <a:buNone/>
            </a:pPr>
            <a:r>
              <a:rPr lang="en-US" dirty="0" smtClean="0"/>
              <a:t>Get the maximum salary</a:t>
            </a:r>
          </a:p>
          <a:p>
            <a:pPr marL="0" indent="0">
              <a:buNone/>
            </a:pPr>
            <a:r>
              <a:rPr lang="en-US" dirty="0" smtClean="0"/>
              <a:t># Create a data frame.</a:t>
            </a:r>
          </a:p>
          <a:p>
            <a:pPr marL="0" indent="0">
              <a:buNone/>
            </a:pPr>
            <a:r>
              <a:rPr lang="en-US" dirty="0" smtClean="0"/>
              <a:t>data &lt;- read.csv("input.csv")</a:t>
            </a:r>
          </a:p>
          <a:p>
            <a:pPr marL="0" indent="0">
              <a:buNone/>
            </a:pPr>
            <a:r>
              <a:rPr lang="en-US" dirty="0" smtClean="0"/>
              <a:t># Get the max salary from data frame.</a:t>
            </a:r>
          </a:p>
          <a:p>
            <a:pPr marL="0" indent="0">
              <a:buNone/>
            </a:pPr>
            <a:r>
              <a:rPr lang="en-US" dirty="0" err="1" smtClean="0"/>
              <a:t>sal</a:t>
            </a:r>
            <a:r>
              <a:rPr lang="en-US" dirty="0" smtClean="0"/>
              <a:t> &lt;- max(</a:t>
            </a:r>
            <a:r>
              <a:rPr lang="en-US" dirty="0" err="1" smtClean="0"/>
              <a:t>data$salary</a:t>
            </a:r>
            <a:r>
              <a:rPr lang="en-US" dirty="0" smtClean="0"/>
              <a:t>)</a:t>
            </a:r>
          </a:p>
          <a:p>
            <a:pPr marL="0" indent="0">
              <a:buNone/>
            </a:pPr>
            <a:r>
              <a:rPr lang="en-US" dirty="0" smtClean="0"/>
              <a:t>print(</a:t>
            </a:r>
            <a:r>
              <a:rPr lang="en-US" dirty="0" err="1" smtClean="0"/>
              <a:t>sal</a:t>
            </a:r>
            <a:r>
              <a:rPr lang="en-US" dirty="0" smtClean="0"/>
              <a:t>)</a:t>
            </a:r>
          </a:p>
          <a:p>
            <a:pPr marL="0" indent="0">
              <a:buNone/>
            </a:pPr>
            <a:endParaRPr lang="th-TH" dirty="0"/>
          </a:p>
        </p:txBody>
      </p:sp>
      <p:sp>
        <p:nvSpPr>
          <p:cNvPr id="4" name="ตัวแทนวันที่ 3"/>
          <p:cNvSpPr>
            <a:spLocks noGrp="1"/>
          </p:cNvSpPr>
          <p:nvPr>
            <p:ph type="dt" sz="half" idx="10"/>
          </p:nvPr>
        </p:nvSpPr>
        <p:spPr/>
        <p:txBody>
          <a:bodyPr/>
          <a:lstStyle/>
          <a:p>
            <a:fld id="{CD981FCE-AC84-448F-8BEB-B5CB80CEF60A}"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8517866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Q</a:t>
            </a:r>
            <a:r>
              <a:rPr lang="en-US" dirty="0" smtClean="0"/>
              <a:t>2.</a:t>
            </a:r>
            <a:endParaRPr lang="th-TH" dirty="0"/>
          </a:p>
        </p:txBody>
      </p:sp>
      <p:sp>
        <p:nvSpPr>
          <p:cNvPr id="3" name="ตัวแทนเนื้อหา 2"/>
          <p:cNvSpPr>
            <a:spLocks noGrp="1"/>
          </p:cNvSpPr>
          <p:nvPr>
            <p:ph idx="1"/>
          </p:nvPr>
        </p:nvSpPr>
        <p:spPr/>
        <p:txBody>
          <a:bodyPr>
            <a:normAutofit fontScale="77500" lnSpcReduction="20000"/>
          </a:bodyPr>
          <a:lstStyle/>
          <a:p>
            <a:pPr marL="0" indent="0">
              <a:buNone/>
            </a:pPr>
            <a:r>
              <a:rPr lang="en-US" dirty="0" smtClean="0"/>
              <a:t>Get the details of the person with max salary</a:t>
            </a:r>
          </a:p>
          <a:p>
            <a:pPr marL="0" indent="0">
              <a:buNone/>
            </a:pPr>
            <a:r>
              <a:rPr lang="en-US" dirty="0" smtClean="0"/>
              <a:t>We can fetch rows meeting specific filter criteria similar to a SQL where clause.</a:t>
            </a:r>
          </a:p>
          <a:p>
            <a:pPr marL="0" indent="0">
              <a:buNone/>
            </a:pPr>
            <a:r>
              <a:rPr lang="en-US" dirty="0" smtClean="0"/>
              <a:t># Create a data frame.</a:t>
            </a:r>
          </a:p>
          <a:p>
            <a:pPr marL="0" indent="0">
              <a:buNone/>
            </a:pPr>
            <a:r>
              <a:rPr lang="en-US" dirty="0" smtClean="0"/>
              <a:t>data &lt;- read.csv("input.csv")</a:t>
            </a:r>
          </a:p>
          <a:p>
            <a:pPr marL="0" indent="0">
              <a:buNone/>
            </a:pPr>
            <a:endParaRPr lang="en-US" dirty="0" smtClean="0"/>
          </a:p>
          <a:p>
            <a:pPr marL="0" indent="0">
              <a:buNone/>
            </a:pPr>
            <a:r>
              <a:rPr lang="en-US" dirty="0" smtClean="0"/>
              <a:t># Get the max salary from data frame.</a:t>
            </a:r>
          </a:p>
          <a:p>
            <a:pPr marL="0" indent="0">
              <a:buNone/>
            </a:pPr>
            <a:r>
              <a:rPr lang="en-US" dirty="0" err="1" smtClean="0"/>
              <a:t>sal</a:t>
            </a:r>
            <a:r>
              <a:rPr lang="en-US" dirty="0" smtClean="0"/>
              <a:t> &lt;- max(</a:t>
            </a:r>
            <a:r>
              <a:rPr lang="en-US" dirty="0" err="1" smtClean="0"/>
              <a:t>data$salary</a:t>
            </a:r>
            <a:r>
              <a:rPr lang="en-US" dirty="0" smtClean="0"/>
              <a:t>)</a:t>
            </a:r>
          </a:p>
          <a:p>
            <a:pPr marL="0" indent="0">
              <a:buNone/>
            </a:pPr>
            <a:endParaRPr lang="en-US" dirty="0" smtClean="0"/>
          </a:p>
          <a:p>
            <a:pPr marL="0" indent="0">
              <a:buNone/>
            </a:pPr>
            <a:r>
              <a:rPr lang="en-US" dirty="0" smtClean="0"/>
              <a:t># Get the person detail having max salary.</a:t>
            </a:r>
          </a:p>
          <a:p>
            <a:pPr marL="0" indent="0">
              <a:buNone/>
            </a:pPr>
            <a:r>
              <a:rPr lang="en-US" dirty="0" err="1" smtClean="0"/>
              <a:t>retval</a:t>
            </a:r>
            <a:r>
              <a:rPr lang="en-US" dirty="0" smtClean="0"/>
              <a:t> &lt;- subset(data, salary == max(salary))</a:t>
            </a:r>
          </a:p>
          <a:p>
            <a:pPr marL="0" indent="0">
              <a:buNone/>
            </a:pPr>
            <a:r>
              <a:rPr lang="en-US" dirty="0" smtClean="0"/>
              <a:t>print(</a:t>
            </a:r>
            <a:r>
              <a:rPr lang="en-US" dirty="0" err="1" smtClean="0"/>
              <a:t>retval</a:t>
            </a:r>
            <a:r>
              <a:rPr lang="en-US" dirty="0" smtClean="0"/>
              <a:t>)</a:t>
            </a:r>
          </a:p>
          <a:p>
            <a:endParaRPr lang="th-TH" dirty="0"/>
          </a:p>
        </p:txBody>
      </p:sp>
      <p:sp>
        <p:nvSpPr>
          <p:cNvPr id="4" name="ตัวแทนวันที่ 3"/>
          <p:cNvSpPr>
            <a:spLocks noGrp="1"/>
          </p:cNvSpPr>
          <p:nvPr>
            <p:ph type="dt" sz="half" idx="10"/>
          </p:nvPr>
        </p:nvSpPr>
        <p:spPr/>
        <p:txBody>
          <a:bodyPr/>
          <a:lstStyle/>
          <a:p>
            <a:fld id="{CF20FD7A-21C8-4973-8F64-58F85222C460}"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71247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smtClean="0"/>
              <a:t>Q3</a:t>
            </a:r>
            <a:endParaRPr lang="th-TH" dirty="0"/>
          </a:p>
        </p:txBody>
      </p:sp>
      <p:sp>
        <p:nvSpPr>
          <p:cNvPr id="3" name="ตัวแทนเนื้อหา 2"/>
          <p:cNvSpPr>
            <a:spLocks noGrp="1"/>
          </p:cNvSpPr>
          <p:nvPr>
            <p:ph idx="1"/>
          </p:nvPr>
        </p:nvSpPr>
        <p:spPr/>
        <p:txBody>
          <a:bodyPr/>
          <a:lstStyle/>
          <a:p>
            <a:pPr marL="0" indent="0">
              <a:buNone/>
            </a:pPr>
            <a:r>
              <a:rPr lang="en-US" dirty="0" smtClean="0"/>
              <a:t>Get all the people working in IT department</a:t>
            </a:r>
          </a:p>
          <a:p>
            <a:pPr marL="0" indent="0">
              <a:buNone/>
            </a:pPr>
            <a:r>
              <a:rPr lang="en-US" dirty="0" smtClean="0"/>
              <a:t># Create a data frame.</a:t>
            </a:r>
          </a:p>
          <a:p>
            <a:pPr marL="0" indent="0">
              <a:buNone/>
            </a:pPr>
            <a:r>
              <a:rPr lang="en-US" dirty="0" smtClean="0"/>
              <a:t>data &lt;- read.csv("input.csv")</a:t>
            </a:r>
          </a:p>
          <a:p>
            <a:pPr marL="0" indent="0">
              <a:buNone/>
            </a:pPr>
            <a:endParaRPr lang="en-US" dirty="0" smtClean="0"/>
          </a:p>
          <a:p>
            <a:pPr marL="0" indent="0">
              <a:buNone/>
            </a:pPr>
            <a:r>
              <a:rPr lang="en-US" dirty="0" err="1" smtClean="0"/>
              <a:t>retval</a:t>
            </a:r>
            <a:r>
              <a:rPr lang="en-US" dirty="0" smtClean="0"/>
              <a:t> &lt;- subset( data, </a:t>
            </a:r>
            <a:r>
              <a:rPr lang="en-US" dirty="0" err="1" smtClean="0"/>
              <a:t>dept</a:t>
            </a:r>
            <a:r>
              <a:rPr lang="en-US" dirty="0" smtClean="0"/>
              <a:t> == "IT")</a:t>
            </a:r>
          </a:p>
          <a:p>
            <a:pPr marL="0" indent="0">
              <a:buNone/>
            </a:pPr>
            <a:r>
              <a:rPr lang="en-US" dirty="0" smtClean="0"/>
              <a:t>print(</a:t>
            </a:r>
            <a:r>
              <a:rPr lang="en-US" dirty="0" err="1" smtClean="0"/>
              <a:t>retval</a:t>
            </a:r>
            <a:r>
              <a:rPr lang="en-US" dirty="0" smtClean="0"/>
              <a:t>)</a:t>
            </a:r>
          </a:p>
          <a:p>
            <a:endParaRPr lang="th-TH" dirty="0"/>
          </a:p>
        </p:txBody>
      </p:sp>
      <p:sp>
        <p:nvSpPr>
          <p:cNvPr id="4" name="ตัวแทนวันที่ 3"/>
          <p:cNvSpPr>
            <a:spLocks noGrp="1"/>
          </p:cNvSpPr>
          <p:nvPr>
            <p:ph type="dt" sz="half" idx="10"/>
          </p:nvPr>
        </p:nvSpPr>
        <p:spPr/>
        <p:txBody>
          <a:bodyPr/>
          <a:lstStyle/>
          <a:p>
            <a:fld id="{40200339-3258-4947-BC94-185AEF90E54F}"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5856046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smtClean="0"/>
              <a:t>Q4</a:t>
            </a:r>
            <a:endParaRPr lang="th-TH" dirty="0"/>
          </a:p>
        </p:txBody>
      </p:sp>
      <p:sp>
        <p:nvSpPr>
          <p:cNvPr id="3" name="ตัวแทนเนื้อหา 2"/>
          <p:cNvSpPr>
            <a:spLocks noGrp="1"/>
          </p:cNvSpPr>
          <p:nvPr>
            <p:ph idx="1"/>
          </p:nvPr>
        </p:nvSpPr>
        <p:spPr/>
        <p:txBody>
          <a:bodyPr/>
          <a:lstStyle/>
          <a:p>
            <a:r>
              <a:rPr lang="en-US" dirty="0" smtClean="0"/>
              <a:t>Get the persons in IT department whose salary is greater than 600</a:t>
            </a:r>
          </a:p>
          <a:p>
            <a:r>
              <a:rPr lang="en-US" dirty="0" smtClean="0"/>
              <a:t># Create a data frame.</a:t>
            </a:r>
          </a:p>
          <a:p>
            <a:r>
              <a:rPr lang="en-US" dirty="0" smtClean="0"/>
              <a:t>data &lt;- read.csv("input.csv")</a:t>
            </a:r>
          </a:p>
          <a:p>
            <a:endParaRPr lang="en-US" dirty="0" smtClean="0"/>
          </a:p>
          <a:p>
            <a:r>
              <a:rPr lang="en-US" dirty="0" smtClean="0"/>
              <a:t>info &lt;- subset(data, salary &gt; 600 &amp; </a:t>
            </a:r>
            <a:r>
              <a:rPr lang="en-US" dirty="0" err="1" smtClean="0"/>
              <a:t>dept</a:t>
            </a:r>
            <a:r>
              <a:rPr lang="en-US" dirty="0" smtClean="0"/>
              <a:t> == "IT")</a:t>
            </a:r>
          </a:p>
          <a:p>
            <a:r>
              <a:rPr lang="en-US" dirty="0" smtClean="0"/>
              <a:t>print(info)</a:t>
            </a:r>
          </a:p>
          <a:p>
            <a:endParaRPr lang="th-TH" dirty="0"/>
          </a:p>
        </p:txBody>
      </p:sp>
      <p:sp>
        <p:nvSpPr>
          <p:cNvPr id="4" name="ตัวแทนวันที่ 3"/>
          <p:cNvSpPr>
            <a:spLocks noGrp="1"/>
          </p:cNvSpPr>
          <p:nvPr>
            <p:ph type="dt" sz="half" idx="10"/>
          </p:nvPr>
        </p:nvSpPr>
        <p:spPr/>
        <p:txBody>
          <a:bodyPr/>
          <a:lstStyle/>
          <a:p>
            <a:fld id="{E5FC8882-DA23-4D30-9675-EA3A6AD1CE08}"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3806984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smtClean="0"/>
              <a:t>Q5</a:t>
            </a:r>
            <a:endParaRPr lang="th-TH" dirty="0"/>
          </a:p>
        </p:txBody>
      </p:sp>
      <p:sp>
        <p:nvSpPr>
          <p:cNvPr id="3" name="ตัวแทนเนื้อหา 2"/>
          <p:cNvSpPr>
            <a:spLocks noGrp="1"/>
          </p:cNvSpPr>
          <p:nvPr>
            <p:ph idx="1"/>
          </p:nvPr>
        </p:nvSpPr>
        <p:spPr/>
        <p:txBody>
          <a:bodyPr/>
          <a:lstStyle/>
          <a:p>
            <a:r>
              <a:rPr lang="en-US" dirty="0" smtClean="0"/>
              <a:t>Get the people who joined on or after 2014</a:t>
            </a:r>
          </a:p>
          <a:p>
            <a:r>
              <a:rPr lang="en-US" dirty="0" smtClean="0"/>
              <a:t># Create a data frame.</a:t>
            </a:r>
          </a:p>
          <a:p>
            <a:r>
              <a:rPr lang="en-US" dirty="0" smtClean="0"/>
              <a:t>data &lt;- read.csv("input.csv")</a:t>
            </a:r>
          </a:p>
          <a:p>
            <a:endParaRPr lang="en-US" dirty="0" smtClean="0"/>
          </a:p>
          <a:p>
            <a:r>
              <a:rPr lang="en-US" dirty="0" err="1" smtClean="0"/>
              <a:t>retval</a:t>
            </a:r>
            <a:r>
              <a:rPr lang="en-US" dirty="0" smtClean="0"/>
              <a:t> &lt;- subset(data, </a:t>
            </a:r>
            <a:r>
              <a:rPr lang="en-US" dirty="0" err="1" smtClean="0"/>
              <a:t>as.Date</a:t>
            </a:r>
            <a:r>
              <a:rPr lang="en-US" dirty="0" smtClean="0"/>
              <a:t>(</a:t>
            </a:r>
            <a:r>
              <a:rPr lang="en-US" dirty="0" err="1" smtClean="0"/>
              <a:t>start_date</a:t>
            </a:r>
            <a:r>
              <a:rPr lang="en-US" dirty="0" smtClean="0"/>
              <a:t>) &gt; </a:t>
            </a:r>
            <a:r>
              <a:rPr lang="en-US" dirty="0" err="1" smtClean="0"/>
              <a:t>as.Date</a:t>
            </a:r>
            <a:r>
              <a:rPr lang="en-US" dirty="0" smtClean="0"/>
              <a:t>("2014-01-01"))</a:t>
            </a:r>
          </a:p>
          <a:p>
            <a:r>
              <a:rPr lang="en-US" dirty="0" smtClean="0"/>
              <a:t>print(</a:t>
            </a:r>
            <a:r>
              <a:rPr lang="en-US" dirty="0" err="1" smtClean="0"/>
              <a:t>retval</a:t>
            </a:r>
            <a:r>
              <a:rPr lang="en-US" dirty="0" smtClean="0"/>
              <a:t>)</a:t>
            </a:r>
          </a:p>
          <a:p>
            <a:endParaRPr lang="th-TH" dirty="0"/>
          </a:p>
        </p:txBody>
      </p:sp>
      <p:sp>
        <p:nvSpPr>
          <p:cNvPr id="4" name="ตัวแทนวันที่ 3"/>
          <p:cNvSpPr>
            <a:spLocks noGrp="1"/>
          </p:cNvSpPr>
          <p:nvPr>
            <p:ph type="dt" sz="half" idx="10"/>
          </p:nvPr>
        </p:nvSpPr>
        <p:spPr/>
        <p:txBody>
          <a:bodyPr/>
          <a:lstStyle/>
          <a:p>
            <a:fld id="{BC1FDDE8-8A40-40B8-B3E2-773935A03373}"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9512799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Writing into a CSV File</a:t>
            </a:r>
            <a:br>
              <a:rPr lang="en-US" dirty="0" smtClean="0"/>
            </a:br>
            <a:endParaRPr lang="th-TH" dirty="0"/>
          </a:p>
        </p:txBody>
      </p:sp>
      <p:sp>
        <p:nvSpPr>
          <p:cNvPr id="3" name="ตัวแทนเนื้อหา 2"/>
          <p:cNvSpPr>
            <a:spLocks noGrp="1"/>
          </p:cNvSpPr>
          <p:nvPr>
            <p:ph idx="1"/>
          </p:nvPr>
        </p:nvSpPr>
        <p:spPr/>
        <p:txBody>
          <a:bodyPr>
            <a:normAutofit fontScale="77500" lnSpcReduction="20000"/>
          </a:bodyPr>
          <a:lstStyle/>
          <a:p>
            <a:pPr marL="0" indent="0">
              <a:buNone/>
            </a:pPr>
            <a:r>
              <a:rPr lang="en-US" dirty="0" smtClean="0"/>
              <a:t>R can create </a:t>
            </a:r>
            <a:r>
              <a:rPr lang="en-US" dirty="0" err="1" smtClean="0"/>
              <a:t>csv</a:t>
            </a:r>
            <a:r>
              <a:rPr lang="en-US" dirty="0" smtClean="0"/>
              <a:t> file form existing data frame. The write.csv() function is used to create the </a:t>
            </a:r>
            <a:r>
              <a:rPr lang="en-US" dirty="0" err="1" smtClean="0"/>
              <a:t>csv</a:t>
            </a:r>
            <a:r>
              <a:rPr lang="en-US" dirty="0" smtClean="0"/>
              <a:t> file. This file gets created in the working directory.</a:t>
            </a:r>
          </a:p>
          <a:p>
            <a:pPr marL="0" indent="0">
              <a:buNone/>
            </a:pPr>
            <a:r>
              <a:rPr lang="en-US" dirty="0" smtClean="0"/>
              <a:t># Create a data frame.</a:t>
            </a:r>
          </a:p>
          <a:p>
            <a:pPr marL="0" indent="0">
              <a:buNone/>
            </a:pPr>
            <a:r>
              <a:rPr lang="en-US" dirty="0" smtClean="0"/>
              <a:t>data &lt;- read.csv("input.csv")</a:t>
            </a:r>
          </a:p>
          <a:p>
            <a:pPr marL="0" indent="0">
              <a:buNone/>
            </a:pPr>
            <a:r>
              <a:rPr lang="en-US" dirty="0" err="1" smtClean="0"/>
              <a:t>retval</a:t>
            </a:r>
            <a:r>
              <a:rPr lang="en-US" dirty="0" smtClean="0"/>
              <a:t> &lt;- subset(data, </a:t>
            </a:r>
            <a:r>
              <a:rPr lang="en-US" dirty="0" err="1" smtClean="0"/>
              <a:t>as.Date</a:t>
            </a:r>
            <a:r>
              <a:rPr lang="en-US" dirty="0" smtClean="0"/>
              <a:t>(</a:t>
            </a:r>
            <a:r>
              <a:rPr lang="en-US" dirty="0" err="1" smtClean="0"/>
              <a:t>start_date</a:t>
            </a:r>
            <a:r>
              <a:rPr lang="en-US" dirty="0" smtClean="0"/>
              <a:t>) &gt; </a:t>
            </a:r>
            <a:r>
              <a:rPr lang="en-US" dirty="0" err="1" smtClean="0"/>
              <a:t>as.Date</a:t>
            </a:r>
            <a:r>
              <a:rPr lang="en-US" dirty="0" smtClean="0"/>
              <a:t>("2014-01-01"))</a:t>
            </a:r>
          </a:p>
          <a:p>
            <a:pPr marL="0" indent="0">
              <a:buNone/>
            </a:pPr>
            <a:endParaRPr lang="en-US" dirty="0" smtClean="0"/>
          </a:p>
          <a:p>
            <a:pPr marL="0" indent="0">
              <a:buNone/>
            </a:pPr>
            <a:r>
              <a:rPr lang="en-US" dirty="0" smtClean="0"/>
              <a:t># Write filtered data into a new file.</a:t>
            </a:r>
          </a:p>
          <a:p>
            <a:pPr marL="0" indent="0">
              <a:buNone/>
            </a:pPr>
            <a:r>
              <a:rPr lang="en-US" dirty="0" smtClean="0"/>
              <a:t>write.csv(</a:t>
            </a:r>
            <a:r>
              <a:rPr lang="en-US" dirty="0" err="1" smtClean="0"/>
              <a:t>retval</a:t>
            </a:r>
            <a:r>
              <a:rPr lang="en-US" dirty="0" smtClean="0"/>
              <a:t>,"output.csv")</a:t>
            </a:r>
          </a:p>
          <a:p>
            <a:pPr marL="0" indent="0">
              <a:buNone/>
            </a:pPr>
            <a:r>
              <a:rPr lang="en-US" dirty="0" err="1" smtClean="0"/>
              <a:t>newdata</a:t>
            </a:r>
            <a:r>
              <a:rPr lang="en-US" dirty="0" smtClean="0"/>
              <a:t> &lt;- read.csv("output.csv")</a:t>
            </a:r>
          </a:p>
          <a:p>
            <a:pPr marL="0" indent="0">
              <a:buNone/>
            </a:pPr>
            <a:r>
              <a:rPr lang="en-US" dirty="0" smtClean="0"/>
              <a:t>print(</a:t>
            </a:r>
            <a:r>
              <a:rPr lang="en-US" dirty="0" err="1" smtClean="0"/>
              <a:t>newdata</a:t>
            </a:r>
            <a:r>
              <a:rPr lang="en-US" dirty="0" smtClean="0"/>
              <a:t>)</a:t>
            </a:r>
          </a:p>
          <a:p>
            <a:endParaRPr lang="th-TH" dirty="0"/>
          </a:p>
        </p:txBody>
      </p:sp>
      <p:sp>
        <p:nvSpPr>
          <p:cNvPr id="4" name="ตัวแทนวันที่ 3"/>
          <p:cNvSpPr>
            <a:spLocks noGrp="1"/>
          </p:cNvSpPr>
          <p:nvPr>
            <p:ph type="dt" sz="half" idx="10"/>
          </p:nvPr>
        </p:nvSpPr>
        <p:spPr/>
        <p:txBody>
          <a:bodyPr/>
          <a:lstStyle/>
          <a:p>
            <a:fld id="{9002A0BB-1C43-4731-8FFB-73DD6C6A6D25}"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4537093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Writing into a CSV File</a:t>
            </a:r>
            <a:br>
              <a:rPr lang="en-US" dirty="0" smtClean="0"/>
            </a:br>
            <a:endParaRPr lang="th-TH" dirty="0"/>
          </a:p>
        </p:txBody>
      </p:sp>
      <p:sp>
        <p:nvSpPr>
          <p:cNvPr id="3" name="ตัวแทนเนื้อหา 2"/>
          <p:cNvSpPr>
            <a:spLocks noGrp="1"/>
          </p:cNvSpPr>
          <p:nvPr>
            <p:ph idx="1"/>
          </p:nvPr>
        </p:nvSpPr>
        <p:spPr/>
        <p:txBody>
          <a:bodyPr>
            <a:normAutofit fontScale="77500" lnSpcReduction="20000"/>
          </a:bodyPr>
          <a:lstStyle/>
          <a:p>
            <a:pPr marL="0" indent="0">
              <a:buNone/>
            </a:pPr>
            <a:r>
              <a:rPr lang="en-US" dirty="0" smtClean="0"/>
              <a:t>Here the column X comes from the data set </a:t>
            </a:r>
            <a:r>
              <a:rPr lang="en-US" dirty="0" err="1" smtClean="0"/>
              <a:t>newper</a:t>
            </a:r>
            <a:r>
              <a:rPr lang="en-US" dirty="0" smtClean="0"/>
              <a:t>. This can be dropped using additional parameters while writing the file.</a:t>
            </a:r>
          </a:p>
          <a:p>
            <a:pPr marL="0" indent="0">
              <a:buNone/>
            </a:pPr>
            <a:r>
              <a:rPr lang="en-US" dirty="0" smtClean="0"/>
              <a:t># Create a data frame.</a:t>
            </a:r>
          </a:p>
          <a:p>
            <a:pPr marL="0" indent="0">
              <a:buNone/>
            </a:pPr>
            <a:r>
              <a:rPr lang="en-US" dirty="0" smtClean="0"/>
              <a:t>data &lt;- read.csv("input.csv")</a:t>
            </a:r>
          </a:p>
          <a:p>
            <a:pPr marL="0" indent="0">
              <a:buNone/>
            </a:pPr>
            <a:r>
              <a:rPr lang="en-US" dirty="0" err="1" smtClean="0"/>
              <a:t>retval</a:t>
            </a:r>
            <a:r>
              <a:rPr lang="en-US" dirty="0" smtClean="0"/>
              <a:t> &lt;- subset(data, </a:t>
            </a:r>
            <a:r>
              <a:rPr lang="en-US" dirty="0" err="1" smtClean="0"/>
              <a:t>as.Date</a:t>
            </a:r>
            <a:r>
              <a:rPr lang="en-US" dirty="0" smtClean="0"/>
              <a:t>(</a:t>
            </a:r>
            <a:r>
              <a:rPr lang="en-US" dirty="0" err="1" smtClean="0"/>
              <a:t>start_date</a:t>
            </a:r>
            <a:r>
              <a:rPr lang="en-US" dirty="0" smtClean="0"/>
              <a:t>) &gt; </a:t>
            </a:r>
            <a:r>
              <a:rPr lang="en-US" dirty="0" err="1" smtClean="0"/>
              <a:t>as.Date</a:t>
            </a:r>
            <a:r>
              <a:rPr lang="en-US" dirty="0" smtClean="0"/>
              <a:t>("2014-01-01"))</a:t>
            </a:r>
          </a:p>
          <a:p>
            <a:pPr marL="0" indent="0">
              <a:buNone/>
            </a:pPr>
            <a:endParaRPr lang="en-US" dirty="0" smtClean="0"/>
          </a:p>
          <a:p>
            <a:pPr marL="0" indent="0">
              <a:buNone/>
            </a:pPr>
            <a:r>
              <a:rPr lang="en-US" dirty="0" smtClean="0"/>
              <a:t># Write filtered data into a new file.</a:t>
            </a:r>
          </a:p>
          <a:p>
            <a:pPr marL="0" indent="0">
              <a:buNone/>
            </a:pPr>
            <a:r>
              <a:rPr lang="en-US" dirty="0" smtClean="0"/>
              <a:t>write.csv(</a:t>
            </a:r>
            <a:r>
              <a:rPr lang="en-US" dirty="0" err="1" smtClean="0"/>
              <a:t>retval</a:t>
            </a:r>
            <a:r>
              <a:rPr lang="en-US" dirty="0" smtClean="0"/>
              <a:t>,"output.csv", </a:t>
            </a:r>
            <a:r>
              <a:rPr lang="en-US" dirty="0" err="1" smtClean="0"/>
              <a:t>row.names</a:t>
            </a:r>
            <a:r>
              <a:rPr lang="en-US" dirty="0" smtClean="0"/>
              <a:t> = FALSE)</a:t>
            </a:r>
          </a:p>
          <a:p>
            <a:pPr marL="0" indent="0">
              <a:buNone/>
            </a:pPr>
            <a:r>
              <a:rPr lang="en-US" dirty="0" err="1" smtClean="0"/>
              <a:t>newdata</a:t>
            </a:r>
            <a:r>
              <a:rPr lang="en-US" dirty="0" smtClean="0"/>
              <a:t> &lt;- read.csv("output.csv")</a:t>
            </a:r>
          </a:p>
          <a:p>
            <a:pPr marL="0" indent="0">
              <a:buNone/>
            </a:pPr>
            <a:r>
              <a:rPr lang="en-US" dirty="0" smtClean="0"/>
              <a:t>print(</a:t>
            </a:r>
            <a:r>
              <a:rPr lang="en-US" dirty="0" err="1" smtClean="0"/>
              <a:t>newdata</a:t>
            </a:r>
            <a:r>
              <a:rPr lang="en-US" dirty="0" smtClean="0"/>
              <a:t>)</a:t>
            </a:r>
          </a:p>
          <a:p>
            <a:endParaRPr lang="th-TH" dirty="0"/>
          </a:p>
        </p:txBody>
      </p:sp>
      <p:sp>
        <p:nvSpPr>
          <p:cNvPr id="4" name="ตัวแทนวันที่ 3"/>
          <p:cNvSpPr>
            <a:spLocks noGrp="1"/>
          </p:cNvSpPr>
          <p:nvPr>
            <p:ph type="dt" sz="half" idx="10"/>
          </p:nvPr>
        </p:nvSpPr>
        <p:spPr/>
        <p:txBody>
          <a:bodyPr/>
          <a:lstStyle/>
          <a:p>
            <a:fld id="{F6F3CB27-B8B8-4EC8-A2D3-6B688148052E}"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570014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a:t>R - Web Data</a:t>
            </a:r>
            <a:br>
              <a:rPr lang="en-US" b="1" dirty="0"/>
            </a:br>
            <a:endParaRPr lang="th-TH" dirty="0"/>
          </a:p>
        </p:txBody>
      </p:sp>
      <p:sp>
        <p:nvSpPr>
          <p:cNvPr id="3" name="ตัวแทนเนื้อหา 2"/>
          <p:cNvSpPr>
            <a:spLocks noGrp="1"/>
          </p:cNvSpPr>
          <p:nvPr>
            <p:ph idx="1"/>
          </p:nvPr>
        </p:nvSpPr>
        <p:spPr/>
        <p:txBody>
          <a:bodyPr>
            <a:normAutofit fontScale="92500" lnSpcReduction="20000"/>
          </a:bodyPr>
          <a:lstStyle/>
          <a:p>
            <a:r>
              <a:rPr lang="en-US" dirty="0" smtClean="0"/>
              <a:t>Many websites provide data for consumption by its users. For example the World Health Organization(WHO) provides reports on health and medical information in the form of CSV, txt and XML files. Using R programs, we can programmatically extract specific data from such websites. Some packages in R which are used to scrap data form the web are − "</a:t>
            </a:r>
            <a:r>
              <a:rPr lang="en-US" dirty="0" err="1" smtClean="0"/>
              <a:t>RCurl</a:t>
            </a:r>
            <a:r>
              <a:rPr lang="en-US" dirty="0" smtClean="0"/>
              <a:t>",XML", and "</a:t>
            </a:r>
            <a:r>
              <a:rPr lang="en-US" dirty="0" err="1" smtClean="0"/>
              <a:t>stringr</a:t>
            </a:r>
            <a:r>
              <a:rPr lang="en-US" dirty="0" smtClean="0"/>
              <a:t>". They are used to connect to the URL’s, identify required links for the files and download them to the local environment.</a:t>
            </a:r>
            <a:endParaRPr lang="th-TH" dirty="0"/>
          </a:p>
        </p:txBody>
      </p:sp>
      <p:sp>
        <p:nvSpPr>
          <p:cNvPr id="4" name="ตัวแทนวันที่ 3"/>
          <p:cNvSpPr>
            <a:spLocks noGrp="1"/>
          </p:cNvSpPr>
          <p:nvPr>
            <p:ph type="dt" sz="half" idx="10"/>
          </p:nvPr>
        </p:nvSpPr>
        <p:spPr/>
        <p:txBody>
          <a:bodyPr/>
          <a:lstStyle/>
          <a:p>
            <a:fld id="{699C6323-4BCA-4061-930C-494FE46793B9}"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4650881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Install R Packages</a:t>
            </a:r>
            <a:br>
              <a:rPr lang="en-US" dirty="0" smtClean="0"/>
            </a:br>
            <a:endParaRPr lang="th-TH" dirty="0"/>
          </a:p>
        </p:txBody>
      </p:sp>
      <p:sp>
        <p:nvSpPr>
          <p:cNvPr id="3" name="ตัวแทนเนื้อหา 2"/>
          <p:cNvSpPr>
            <a:spLocks noGrp="1"/>
          </p:cNvSpPr>
          <p:nvPr>
            <p:ph idx="1"/>
          </p:nvPr>
        </p:nvSpPr>
        <p:spPr/>
        <p:txBody>
          <a:bodyPr>
            <a:normAutofit lnSpcReduction="10000"/>
          </a:bodyPr>
          <a:lstStyle/>
          <a:p>
            <a:r>
              <a:rPr lang="en-US" dirty="0" smtClean="0"/>
              <a:t>The following packages are required for processing the URL’s and links to the files. If they are not available in your R Environment, you can install them using following commands.</a:t>
            </a:r>
          </a:p>
          <a:p>
            <a:r>
              <a:rPr lang="en-US" dirty="0" err="1" smtClean="0"/>
              <a:t>install.packages</a:t>
            </a:r>
            <a:r>
              <a:rPr lang="en-US" dirty="0" smtClean="0"/>
              <a:t>("</a:t>
            </a:r>
            <a:r>
              <a:rPr lang="en-US" dirty="0" err="1" smtClean="0"/>
              <a:t>RCurl</a:t>
            </a:r>
            <a:r>
              <a:rPr lang="en-US" dirty="0" smtClean="0"/>
              <a:t>")</a:t>
            </a:r>
          </a:p>
          <a:p>
            <a:r>
              <a:rPr lang="en-US" dirty="0" err="1" smtClean="0"/>
              <a:t>install.packages</a:t>
            </a:r>
            <a:r>
              <a:rPr lang="en-US" dirty="0" smtClean="0"/>
              <a:t>("XML")</a:t>
            </a:r>
          </a:p>
          <a:p>
            <a:r>
              <a:rPr lang="en-US" dirty="0" err="1" smtClean="0"/>
              <a:t>install.packages</a:t>
            </a:r>
            <a:r>
              <a:rPr lang="en-US" dirty="0" smtClean="0"/>
              <a:t>("</a:t>
            </a:r>
            <a:r>
              <a:rPr lang="en-US" dirty="0" err="1" smtClean="0"/>
              <a:t>stringr</a:t>
            </a:r>
            <a:r>
              <a:rPr lang="en-US" dirty="0" smtClean="0"/>
              <a:t>")</a:t>
            </a:r>
          </a:p>
          <a:p>
            <a:r>
              <a:rPr lang="en-US" dirty="0" err="1" smtClean="0"/>
              <a:t>install.packages</a:t>
            </a:r>
            <a:r>
              <a:rPr lang="en-US" dirty="0" smtClean="0"/>
              <a:t>("</a:t>
            </a:r>
            <a:r>
              <a:rPr lang="en-US" dirty="0" err="1" smtClean="0"/>
              <a:t>plyr</a:t>
            </a:r>
            <a:r>
              <a:rPr lang="en-US" dirty="0" smtClean="0"/>
              <a:t>")</a:t>
            </a:r>
          </a:p>
          <a:p>
            <a:endParaRPr lang="th-TH" dirty="0"/>
          </a:p>
        </p:txBody>
      </p:sp>
      <p:sp>
        <p:nvSpPr>
          <p:cNvPr id="4" name="ตัวแทนวันที่ 3"/>
          <p:cNvSpPr>
            <a:spLocks noGrp="1"/>
          </p:cNvSpPr>
          <p:nvPr>
            <p:ph type="dt" sz="half" idx="10"/>
          </p:nvPr>
        </p:nvSpPr>
        <p:spPr/>
        <p:txBody>
          <a:bodyPr/>
          <a:lstStyle/>
          <a:p>
            <a:fld id="{E8A8901B-B129-4EC7-A2BF-2E8AD9EA1CC7}"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616099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502069" y="188640"/>
            <a:ext cx="8229600" cy="952500"/>
          </a:xfrm>
        </p:spPr>
        <p:txBody>
          <a:bodyPr/>
          <a:lstStyle/>
          <a:p>
            <a:pPr eaLnBrk="1" hangingPunct="1"/>
            <a:r>
              <a:rPr lang="tr-TR" sz="4000" dirty="0" smtClean="0"/>
              <a:t>Supervised Learning: Uses</a:t>
            </a:r>
          </a:p>
        </p:txBody>
      </p:sp>
      <p:sp>
        <p:nvSpPr>
          <p:cNvPr id="18436" name="Rectangle 3"/>
          <p:cNvSpPr>
            <a:spLocks noGrp="1" noChangeArrowheads="1"/>
          </p:cNvSpPr>
          <p:nvPr>
            <p:ph type="body" idx="1"/>
          </p:nvPr>
        </p:nvSpPr>
        <p:spPr>
          <a:xfrm>
            <a:off x="492919" y="2132856"/>
            <a:ext cx="8229600" cy="4525963"/>
          </a:xfrm>
        </p:spPr>
        <p:txBody>
          <a:bodyPr/>
          <a:lstStyle/>
          <a:p>
            <a:pPr eaLnBrk="1" hangingPunct="1"/>
            <a:r>
              <a:rPr lang="tr-TR" sz="2800" dirty="0" smtClean="0">
                <a:solidFill>
                  <a:srgbClr val="FF0000"/>
                </a:solidFill>
              </a:rPr>
              <a:t>Prediction of future cases: </a:t>
            </a:r>
            <a:r>
              <a:rPr lang="tr-TR" sz="2800" dirty="0" smtClean="0"/>
              <a:t>Use the rule to predict the output for future inputs</a:t>
            </a:r>
          </a:p>
          <a:p>
            <a:pPr eaLnBrk="1" hangingPunct="1"/>
            <a:r>
              <a:rPr lang="tr-TR" sz="2800" dirty="0" smtClean="0">
                <a:solidFill>
                  <a:srgbClr val="FF0000"/>
                </a:solidFill>
              </a:rPr>
              <a:t>Knowledge extraction: </a:t>
            </a:r>
            <a:r>
              <a:rPr lang="tr-TR" sz="2800" dirty="0" smtClean="0"/>
              <a:t>The rule is easy to understand</a:t>
            </a:r>
          </a:p>
          <a:p>
            <a:pPr eaLnBrk="1" hangingPunct="1"/>
            <a:r>
              <a:rPr lang="tr-TR" sz="2800" dirty="0" smtClean="0">
                <a:solidFill>
                  <a:srgbClr val="FF0000"/>
                </a:solidFill>
              </a:rPr>
              <a:t>Compression: </a:t>
            </a:r>
            <a:r>
              <a:rPr lang="tr-TR" sz="2800" dirty="0" smtClean="0"/>
              <a:t>The rule is simpler than the data it explains</a:t>
            </a:r>
          </a:p>
          <a:p>
            <a:pPr eaLnBrk="1" hangingPunct="1"/>
            <a:r>
              <a:rPr lang="tr-TR" sz="2800" dirty="0" smtClean="0">
                <a:solidFill>
                  <a:srgbClr val="FF0000"/>
                </a:solidFill>
              </a:rPr>
              <a:t>Outlier detection: </a:t>
            </a:r>
            <a:r>
              <a:rPr lang="tr-TR" sz="2800" dirty="0" smtClean="0"/>
              <a:t>Exceptions that are not covered by the rule, e.g., fraud</a:t>
            </a:r>
          </a:p>
        </p:txBody>
      </p:sp>
      <p:sp>
        <p:nvSpPr>
          <p:cNvPr id="18437" name="TextBox 4"/>
          <p:cNvSpPr txBox="1">
            <a:spLocks noChangeArrowheads="1"/>
          </p:cNvSpPr>
          <p:nvPr/>
        </p:nvSpPr>
        <p:spPr bwMode="auto">
          <a:xfrm>
            <a:off x="366338" y="1357313"/>
            <a:ext cx="8501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Palatino Linotype" pitchFamily="18" charset="0"/>
              </a:defRPr>
            </a:lvl1pPr>
            <a:lvl2pPr marL="742950" indent="-285750" eaLnBrk="0" hangingPunct="0">
              <a:defRPr sz="3200">
                <a:solidFill>
                  <a:schemeClr val="tx1"/>
                </a:solidFill>
                <a:latin typeface="Palatino Linotype" pitchFamily="18" charset="0"/>
              </a:defRPr>
            </a:lvl2pPr>
            <a:lvl3pPr marL="1143000" indent="-228600" eaLnBrk="0" hangingPunct="0">
              <a:defRPr sz="3200">
                <a:solidFill>
                  <a:schemeClr val="tx1"/>
                </a:solidFill>
                <a:latin typeface="Palatino Linotype" pitchFamily="18" charset="0"/>
              </a:defRPr>
            </a:lvl3pPr>
            <a:lvl4pPr marL="1600200" indent="-228600" eaLnBrk="0" hangingPunct="0">
              <a:defRPr sz="3200">
                <a:solidFill>
                  <a:schemeClr val="tx1"/>
                </a:solidFill>
                <a:latin typeface="Palatino Linotype" pitchFamily="18" charset="0"/>
              </a:defRPr>
            </a:lvl4pPr>
            <a:lvl5pPr marL="2057400" indent="-228600" eaLnBrk="0" hangingPunct="0">
              <a:defRPr sz="3200">
                <a:solidFill>
                  <a:schemeClr val="tx1"/>
                </a:solidFill>
                <a:latin typeface="Palatino Linotype" pitchFamily="18" charset="0"/>
              </a:defRPr>
            </a:lvl5pPr>
            <a:lvl6pPr marL="2514600" indent="-228600" eaLnBrk="0" fontAlgn="base" hangingPunct="0">
              <a:spcBef>
                <a:spcPct val="0"/>
              </a:spcBef>
              <a:spcAft>
                <a:spcPct val="0"/>
              </a:spcAft>
              <a:defRPr sz="3200">
                <a:solidFill>
                  <a:schemeClr val="tx1"/>
                </a:solidFill>
                <a:latin typeface="Palatino Linotype" pitchFamily="18" charset="0"/>
              </a:defRPr>
            </a:lvl6pPr>
            <a:lvl7pPr marL="2971800" indent="-228600" eaLnBrk="0" fontAlgn="base" hangingPunct="0">
              <a:spcBef>
                <a:spcPct val="0"/>
              </a:spcBef>
              <a:spcAft>
                <a:spcPct val="0"/>
              </a:spcAft>
              <a:defRPr sz="3200">
                <a:solidFill>
                  <a:schemeClr val="tx1"/>
                </a:solidFill>
                <a:latin typeface="Palatino Linotype" pitchFamily="18" charset="0"/>
              </a:defRPr>
            </a:lvl7pPr>
            <a:lvl8pPr marL="3429000" indent="-228600" eaLnBrk="0" fontAlgn="base" hangingPunct="0">
              <a:spcBef>
                <a:spcPct val="0"/>
              </a:spcBef>
              <a:spcAft>
                <a:spcPct val="0"/>
              </a:spcAft>
              <a:defRPr sz="3200">
                <a:solidFill>
                  <a:schemeClr val="tx1"/>
                </a:solidFill>
                <a:latin typeface="Palatino Linotype" pitchFamily="18" charset="0"/>
              </a:defRPr>
            </a:lvl8pPr>
            <a:lvl9pPr marL="3886200" indent="-228600" eaLnBrk="0" fontAlgn="base" hangingPunct="0">
              <a:spcBef>
                <a:spcPct val="0"/>
              </a:spcBef>
              <a:spcAft>
                <a:spcPct val="0"/>
              </a:spcAft>
              <a:defRPr sz="3200">
                <a:solidFill>
                  <a:schemeClr val="tx1"/>
                </a:solidFill>
                <a:latin typeface="Palatino Linotype" pitchFamily="18" charset="0"/>
              </a:defRPr>
            </a:lvl9pPr>
          </a:lstStyle>
          <a:p>
            <a:pPr eaLnBrk="1" hangingPunct="1"/>
            <a:r>
              <a:rPr lang="en-US" sz="2800" dirty="0"/>
              <a:t>Example: decision trees tools that create rules</a:t>
            </a:r>
          </a:p>
        </p:txBody>
      </p:sp>
      <p:sp>
        <p:nvSpPr>
          <p:cNvPr id="2" name="ตัวแทนวันที่ 1"/>
          <p:cNvSpPr>
            <a:spLocks noGrp="1"/>
          </p:cNvSpPr>
          <p:nvPr>
            <p:ph type="dt" sz="half" idx="10"/>
          </p:nvPr>
        </p:nvSpPr>
        <p:spPr/>
        <p:txBody>
          <a:bodyPr/>
          <a:lstStyle/>
          <a:p>
            <a:fld id="{5E28AE02-DE6D-4F76-9514-0A87C8D56123}"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07711941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Input Data</a:t>
            </a:r>
            <a:br>
              <a:rPr lang="en-US" dirty="0" smtClean="0"/>
            </a:br>
            <a:endParaRPr lang="th-TH" dirty="0"/>
          </a:p>
        </p:txBody>
      </p:sp>
      <p:sp>
        <p:nvSpPr>
          <p:cNvPr id="3" name="ตัวแทนเนื้อหา 2"/>
          <p:cNvSpPr>
            <a:spLocks noGrp="1"/>
          </p:cNvSpPr>
          <p:nvPr>
            <p:ph idx="1"/>
          </p:nvPr>
        </p:nvSpPr>
        <p:spPr/>
        <p:txBody>
          <a:bodyPr>
            <a:normAutofit fontScale="92500" lnSpcReduction="20000"/>
          </a:bodyPr>
          <a:lstStyle/>
          <a:p>
            <a:r>
              <a:rPr lang="en-US" dirty="0" smtClean="0"/>
              <a:t>We will visit the URL weather data and download the CSV files using R for the year 2015.</a:t>
            </a:r>
          </a:p>
          <a:p>
            <a:r>
              <a:rPr lang="en-US" dirty="0" smtClean="0"/>
              <a:t>Example</a:t>
            </a:r>
          </a:p>
          <a:p>
            <a:r>
              <a:rPr lang="en-US" dirty="0" smtClean="0"/>
              <a:t>We will use the function </a:t>
            </a:r>
            <a:r>
              <a:rPr lang="en-US" dirty="0" err="1" smtClean="0"/>
              <a:t>getHTMLLinks</a:t>
            </a:r>
            <a:r>
              <a:rPr lang="en-US" dirty="0" smtClean="0"/>
              <a:t>() to gather the URLs of the files. Then we will use the function </a:t>
            </a:r>
            <a:r>
              <a:rPr lang="en-US" dirty="0" err="1" smtClean="0"/>
              <a:t>downlaod.file</a:t>
            </a:r>
            <a:r>
              <a:rPr lang="en-US" dirty="0" smtClean="0"/>
              <a:t>() to save the files to the local system. As we will be applying the same code again and again for multiple files, we will create a function to be called multiple times. The filenames are passed as parameters in form of a R list object to this function.</a:t>
            </a:r>
          </a:p>
          <a:p>
            <a:endParaRPr lang="th-TH" dirty="0"/>
          </a:p>
        </p:txBody>
      </p:sp>
      <p:sp>
        <p:nvSpPr>
          <p:cNvPr id="4" name="ตัวแทนวันที่ 3"/>
          <p:cNvSpPr>
            <a:spLocks noGrp="1"/>
          </p:cNvSpPr>
          <p:nvPr>
            <p:ph type="dt" sz="half" idx="10"/>
          </p:nvPr>
        </p:nvSpPr>
        <p:spPr/>
        <p:txBody>
          <a:bodyPr/>
          <a:lstStyle/>
          <a:p>
            <a:fld id="{329F408B-211A-4AD0-AAF9-446D1DC1ACFA}"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7764881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Read the URL.</a:t>
            </a:r>
            <a:br>
              <a:rPr lang="en-US" dirty="0" smtClean="0"/>
            </a:br>
            <a:endParaRPr lang="th-TH" dirty="0"/>
          </a:p>
        </p:txBody>
      </p:sp>
      <p:sp>
        <p:nvSpPr>
          <p:cNvPr id="3" name="ตัวแทนเนื้อหา 2"/>
          <p:cNvSpPr>
            <a:spLocks noGrp="1"/>
          </p:cNvSpPr>
          <p:nvPr>
            <p:ph idx="1"/>
          </p:nvPr>
        </p:nvSpPr>
        <p:spPr>
          <a:xfrm>
            <a:off x="467544" y="908720"/>
            <a:ext cx="8219256" cy="5760640"/>
          </a:xfrm>
        </p:spPr>
        <p:txBody>
          <a:bodyPr>
            <a:normAutofit fontScale="25000" lnSpcReduction="20000"/>
          </a:bodyPr>
          <a:lstStyle/>
          <a:p>
            <a:r>
              <a:rPr lang="en-US" sz="6400" dirty="0" smtClean="0"/>
              <a:t># Read the URL.</a:t>
            </a:r>
          </a:p>
          <a:p>
            <a:r>
              <a:rPr lang="en-US" sz="6400" dirty="0" err="1" smtClean="0"/>
              <a:t>url</a:t>
            </a:r>
            <a:r>
              <a:rPr lang="en-US" sz="6400" dirty="0" smtClean="0"/>
              <a:t> &lt;- "http://www.geos.ed.ac.uk/~weather/jcmb_ws/"</a:t>
            </a:r>
          </a:p>
          <a:p>
            <a:endParaRPr lang="en-US" sz="6400" dirty="0" smtClean="0"/>
          </a:p>
          <a:p>
            <a:r>
              <a:rPr lang="en-US" sz="6400" dirty="0" smtClean="0"/>
              <a:t># Gather the html links present in the webpage.</a:t>
            </a:r>
          </a:p>
          <a:p>
            <a:r>
              <a:rPr lang="en-US" sz="6400" dirty="0" smtClean="0"/>
              <a:t>links &lt;- </a:t>
            </a:r>
            <a:r>
              <a:rPr lang="en-US" sz="6400" dirty="0" err="1" smtClean="0"/>
              <a:t>getHTMLLinks</a:t>
            </a:r>
            <a:r>
              <a:rPr lang="en-US" sz="6400" dirty="0" smtClean="0"/>
              <a:t>(</a:t>
            </a:r>
            <a:r>
              <a:rPr lang="en-US" sz="6400" dirty="0" err="1" smtClean="0"/>
              <a:t>url</a:t>
            </a:r>
            <a:r>
              <a:rPr lang="en-US" sz="6400" dirty="0" smtClean="0"/>
              <a:t>)</a:t>
            </a:r>
          </a:p>
          <a:p>
            <a:endParaRPr lang="en-US" sz="6400" dirty="0" smtClean="0"/>
          </a:p>
          <a:p>
            <a:r>
              <a:rPr lang="en-US" sz="6400" dirty="0" smtClean="0"/>
              <a:t># Identify only the links which point to the JCMB 2015 files. </a:t>
            </a:r>
          </a:p>
          <a:p>
            <a:r>
              <a:rPr lang="en-US" sz="6400" dirty="0" smtClean="0"/>
              <a:t>filenames &lt;- links[</a:t>
            </a:r>
            <a:r>
              <a:rPr lang="en-US" sz="6400" dirty="0" err="1" smtClean="0"/>
              <a:t>str_detect</a:t>
            </a:r>
            <a:r>
              <a:rPr lang="en-US" sz="6400" dirty="0" smtClean="0"/>
              <a:t>(links, "JCMB_2015")]</a:t>
            </a:r>
          </a:p>
          <a:p>
            <a:endParaRPr lang="en-US" sz="6400" dirty="0" smtClean="0"/>
          </a:p>
          <a:p>
            <a:r>
              <a:rPr lang="en-US" sz="6400" dirty="0" smtClean="0"/>
              <a:t># Store the file names as a list.</a:t>
            </a:r>
          </a:p>
          <a:p>
            <a:r>
              <a:rPr lang="en-US" sz="6400" dirty="0" err="1" smtClean="0"/>
              <a:t>filenames_list</a:t>
            </a:r>
            <a:r>
              <a:rPr lang="en-US" sz="6400" dirty="0" smtClean="0"/>
              <a:t> &lt;- </a:t>
            </a:r>
            <a:r>
              <a:rPr lang="en-US" sz="6400" dirty="0" err="1" smtClean="0"/>
              <a:t>as.list</a:t>
            </a:r>
            <a:r>
              <a:rPr lang="en-US" sz="6400" dirty="0" smtClean="0"/>
              <a:t>(filenames)</a:t>
            </a:r>
          </a:p>
          <a:p>
            <a:endParaRPr lang="en-US" sz="6400" dirty="0" smtClean="0"/>
          </a:p>
          <a:p>
            <a:r>
              <a:rPr lang="en-US" sz="6400" dirty="0" smtClean="0"/>
              <a:t># Create a function to download the files by passing the URL and filename list.</a:t>
            </a:r>
          </a:p>
          <a:p>
            <a:r>
              <a:rPr lang="en-US" sz="6400" dirty="0" err="1" smtClean="0"/>
              <a:t>downloadcsv</a:t>
            </a:r>
            <a:r>
              <a:rPr lang="en-US" sz="6400" dirty="0" smtClean="0"/>
              <a:t> &lt;- function (</a:t>
            </a:r>
            <a:r>
              <a:rPr lang="en-US" sz="6400" dirty="0" err="1" smtClean="0"/>
              <a:t>mainurl,filename</a:t>
            </a:r>
            <a:r>
              <a:rPr lang="en-US" sz="6400" dirty="0" smtClean="0"/>
              <a:t>) {</a:t>
            </a:r>
          </a:p>
          <a:p>
            <a:r>
              <a:rPr lang="en-US" sz="6400" dirty="0" smtClean="0"/>
              <a:t>   </a:t>
            </a:r>
            <a:r>
              <a:rPr lang="en-US" sz="6400" dirty="0" err="1" smtClean="0"/>
              <a:t>filedetails</a:t>
            </a:r>
            <a:r>
              <a:rPr lang="en-US" sz="6400" dirty="0" smtClean="0"/>
              <a:t> &lt;- </a:t>
            </a:r>
            <a:r>
              <a:rPr lang="en-US" sz="6400" dirty="0" err="1" smtClean="0"/>
              <a:t>str_c</a:t>
            </a:r>
            <a:r>
              <a:rPr lang="en-US" sz="6400" dirty="0" smtClean="0"/>
              <a:t>(</a:t>
            </a:r>
            <a:r>
              <a:rPr lang="en-US" sz="6400" dirty="0" err="1" smtClean="0"/>
              <a:t>mainurl,filename</a:t>
            </a:r>
            <a:r>
              <a:rPr lang="en-US" sz="6400" dirty="0" smtClean="0"/>
              <a:t>)</a:t>
            </a:r>
          </a:p>
          <a:p>
            <a:r>
              <a:rPr lang="en-US" sz="6400" dirty="0" smtClean="0"/>
              <a:t>   </a:t>
            </a:r>
            <a:r>
              <a:rPr lang="en-US" sz="6400" dirty="0" err="1" smtClean="0"/>
              <a:t>download.file</a:t>
            </a:r>
            <a:r>
              <a:rPr lang="en-US" sz="6400" dirty="0" smtClean="0"/>
              <a:t>(</a:t>
            </a:r>
            <a:r>
              <a:rPr lang="en-US" sz="6400" dirty="0" err="1" smtClean="0"/>
              <a:t>filedetails,filename</a:t>
            </a:r>
            <a:r>
              <a:rPr lang="en-US" sz="6400" dirty="0" smtClean="0"/>
              <a:t>)</a:t>
            </a:r>
          </a:p>
          <a:p>
            <a:r>
              <a:rPr lang="en-US" sz="6400" dirty="0" smtClean="0"/>
              <a:t>}</a:t>
            </a:r>
          </a:p>
          <a:p>
            <a:endParaRPr lang="en-US" sz="6400" dirty="0" smtClean="0"/>
          </a:p>
          <a:p>
            <a:r>
              <a:rPr lang="en-US" sz="6400" dirty="0" smtClean="0"/>
              <a:t># Now apply the </a:t>
            </a:r>
            <a:r>
              <a:rPr lang="en-US" sz="6400" dirty="0" err="1" smtClean="0"/>
              <a:t>l_ply</a:t>
            </a:r>
            <a:r>
              <a:rPr lang="en-US" sz="6400" dirty="0" smtClean="0"/>
              <a:t> function and save the files into the current R working directory.</a:t>
            </a:r>
          </a:p>
          <a:p>
            <a:r>
              <a:rPr lang="en-US" sz="6400" dirty="0" err="1" smtClean="0"/>
              <a:t>l_ply</a:t>
            </a:r>
            <a:r>
              <a:rPr lang="en-US" sz="6400" dirty="0" smtClean="0"/>
              <a:t>(</a:t>
            </a:r>
            <a:r>
              <a:rPr lang="en-US" sz="6400" dirty="0" err="1" smtClean="0"/>
              <a:t>filenames,downloadcsv,mainurl</a:t>
            </a:r>
            <a:r>
              <a:rPr lang="en-US" sz="6400" dirty="0" smtClean="0"/>
              <a:t> = "http://www.geos.ed.ac.uk/~weather/jcmb_ws/")</a:t>
            </a:r>
          </a:p>
          <a:p>
            <a:endParaRPr lang="th-TH" dirty="0"/>
          </a:p>
        </p:txBody>
      </p:sp>
      <p:sp>
        <p:nvSpPr>
          <p:cNvPr id="4" name="ตัวแทนวันที่ 3"/>
          <p:cNvSpPr>
            <a:spLocks noGrp="1"/>
          </p:cNvSpPr>
          <p:nvPr>
            <p:ph type="dt" sz="half" idx="10"/>
          </p:nvPr>
        </p:nvSpPr>
        <p:spPr/>
        <p:txBody>
          <a:bodyPr/>
          <a:lstStyle/>
          <a:p>
            <a:fld id="{4D749BD0-B501-4C23-B5BB-CF39E63FE231}"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5137351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a:t>Verify the File Download</a:t>
            </a:r>
            <a:br>
              <a:rPr lang="en-US" b="1" dirty="0"/>
            </a:br>
            <a:endParaRPr lang="th-TH" dirty="0"/>
          </a:p>
        </p:txBody>
      </p:sp>
      <p:sp>
        <p:nvSpPr>
          <p:cNvPr id="3" name="ตัวแทนเนื้อหา 2"/>
          <p:cNvSpPr>
            <a:spLocks noGrp="1"/>
          </p:cNvSpPr>
          <p:nvPr>
            <p:ph idx="1"/>
          </p:nvPr>
        </p:nvSpPr>
        <p:spPr/>
        <p:txBody>
          <a:bodyPr/>
          <a:lstStyle/>
          <a:p>
            <a:r>
              <a:rPr lang="en-US" dirty="0" smtClean="0"/>
              <a:t>After running the above code, you can locate the following files in the current R working directory.</a:t>
            </a:r>
          </a:p>
          <a:p>
            <a:r>
              <a:rPr lang="en-US" dirty="0" smtClean="0"/>
              <a:t>"JCMB_2015.csv" "JCMB_2015_Apr.csv" "JCMB_2015_Feb.csv" "JCMB_2015_Jan.csv"</a:t>
            </a:r>
          </a:p>
          <a:p>
            <a:r>
              <a:rPr lang="en-US" dirty="0" smtClean="0"/>
              <a:t>   "JCMB_2015_Mar.csv"</a:t>
            </a:r>
          </a:p>
          <a:p>
            <a:endParaRPr lang="th-TH" dirty="0"/>
          </a:p>
        </p:txBody>
      </p:sp>
      <p:sp>
        <p:nvSpPr>
          <p:cNvPr id="4" name="ตัวแทนวันที่ 3"/>
          <p:cNvSpPr>
            <a:spLocks noGrp="1"/>
          </p:cNvSpPr>
          <p:nvPr>
            <p:ph type="dt" sz="half" idx="10"/>
          </p:nvPr>
        </p:nvSpPr>
        <p:spPr/>
        <p:txBody>
          <a:bodyPr/>
          <a:lstStyle/>
          <a:p>
            <a:fld id="{C287619E-9345-4800-ADE7-A116ECCA82E6}"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3573994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R - Databases</a:t>
            </a:r>
            <a:br>
              <a:rPr lang="en-US" dirty="0" smtClean="0"/>
            </a:br>
            <a:endParaRPr lang="th-TH" dirty="0"/>
          </a:p>
        </p:txBody>
      </p:sp>
      <p:sp>
        <p:nvSpPr>
          <p:cNvPr id="3" name="ตัวแทนเนื้อหา 2"/>
          <p:cNvSpPr>
            <a:spLocks noGrp="1"/>
          </p:cNvSpPr>
          <p:nvPr>
            <p:ph idx="1"/>
          </p:nvPr>
        </p:nvSpPr>
        <p:spPr/>
        <p:txBody>
          <a:bodyPr>
            <a:normAutofit fontScale="85000" lnSpcReduction="10000"/>
          </a:bodyPr>
          <a:lstStyle/>
          <a:p>
            <a:r>
              <a:rPr lang="en-US" dirty="0" smtClean="0"/>
              <a:t>The data is Relational database systems are stored in a normalized format. So, to carry out statistical computing we will need very advanced and complex </a:t>
            </a:r>
            <a:r>
              <a:rPr lang="en-US" dirty="0" err="1" smtClean="0"/>
              <a:t>Sql</a:t>
            </a:r>
            <a:r>
              <a:rPr lang="en-US" dirty="0" smtClean="0"/>
              <a:t> queries. But R can connect easily to many relational databases like </a:t>
            </a:r>
            <a:r>
              <a:rPr lang="en-US" dirty="0" err="1" smtClean="0"/>
              <a:t>MySql</a:t>
            </a:r>
            <a:r>
              <a:rPr lang="en-US" dirty="0" smtClean="0"/>
              <a:t>, Oracle, </a:t>
            </a:r>
            <a:r>
              <a:rPr lang="en-US" dirty="0" err="1" smtClean="0"/>
              <a:t>Sql</a:t>
            </a:r>
            <a:r>
              <a:rPr lang="en-US" dirty="0" smtClean="0"/>
              <a:t> server etc. and fetch records from them as a data frame. Once the data is available in the R environment, it becomes a normal R data set and can be manipulated or analyzed using all the powerful packages and functions.</a:t>
            </a:r>
          </a:p>
          <a:p>
            <a:r>
              <a:rPr lang="en-US" dirty="0" smtClean="0"/>
              <a:t>In this tutorial we will be using </a:t>
            </a:r>
            <a:r>
              <a:rPr lang="en-US" dirty="0" err="1" smtClean="0"/>
              <a:t>MySql</a:t>
            </a:r>
            <a:r>
              <a:rPr lang="en-US" dirty="0" smtClean="0"/>
              <a:t> as our reference database for connecting to R.</a:t>
            </a:r>
          </a:p>
          <a:p>
            <a:endParaRPr lang="th-TH" dirty="0"/>
          </a:p>
        </p:txBody>
      </p:sp>
      <p:sp>
        <p:nvSpPr>
          <p:cNvPr id="4" name="ตัวแทนวันที่ 3"/>
          <p:cNvSpPr>
            <a:spLocks noGrp="1"/>
          </p:cNvSpPr>
          <p:nvPr>
            <p:ph type="dt" sz="half" idx="10"/>
          </p:nvPr>
        </p:nvSpPr>
        <p:spPr/>
        <p:txBody>
          <a:bodyPr/>
          <a:lstStyle/>
          <a:p>
            <a:fld id="{B8EF4E94-78AD-4684-B484-BC2E3A4DAB69}"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1953950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smtClean="0"/>
              <a:t>R MySQL Package</a:t>
            </a:r>
            <a:br>
              <a:rPr lang="en-US" b="1" dirty="0" smtClean="0"/>
            </a:br>
            <a:endParaRPr lang="th-TH" dirty="0"/>
          </a:p>
        </p:txBody>
      </p:sp>
      <p:sp>
        <p:nvSpPr>
          <p:cNvPr id="3" name="ตัวแทนเนื้อหา 2"/>
          <p:cNvSpPr>
            <a:spLocks noGrp="1"/>
          </p:cNvSpPr>
          <p:nvPr>
            <p:ph idx="1"/>
          </p:nvPr>
        </p:nvSpPr>
        <p:spPr>
          <a:xfrm>
            <a:off x="457200" y="1124744"/>
            <a:ext cx="8229600" cy="5544616"/>
          </a:xfrm>
        </p:spPr>
        <p:txBody>
          <a:bodyPr>
            <a:normAutofit fontScale="40000" lnSpcReduction="20000"/>
          </a:bodyPr>
          <a:lstStyle/>
          <a:p>
            <a:pPr marL="0" indent="0">
              <a:buNone/>
            </a:pPr>
            <a:r>
              <a:rPr lang="en-US" sz="3500" dirty="0" smtClean="0"/>
              <a:t>R </a:t>
            </a:r>
            <a:r>
              <a:rPr lang="en-US" sz="3500" dirty="0"/>
              <a:t>has a built-in package named "</a:t>
            </a:r>
            <a:r>
              <a:rPr lang="en-US" sz="3500" dirty="0" err="1"/>
              <a:t>RMySQL</a:t>
            </a:r>
            <a:r>
              <a:rPr lang="en-US" sz="3500" dirty="0"/>
              <a:t>" which provides native connectivity between with </a:t>
            </a:r>
            <a:r>
              <a:rPr lang="en-US" sz="3500" dirty="0" err="1"/>
              <a:t>MySql</a:t>
            </a:r>
            <a:r>
              <a:rPr lang="en-US" sz="3500" dirty="0"/>
              <a:t> database. You can install this package in the R environment using the following command.</a:t>
            </a:r>
          </a:p>
          <a:p>
            <a:pPr marL="0" indent="0">
              <a:buNone/>
            </a:pPr>
            <a:r>
              <a:rPr lang="en-US" sz="3500" dirty="0" err="1"/>
              <a:t>install.packages</a:t>
            </a:r>
            <a:r>
              <a:rPr lang="en-US" sz="3500" dirty="0"/>
              <a:t>("</a:t>
            </a:r>
            <a:r>
              <a:rPr lang="en-US" sz="3500" dirty="0" err="1"/>
              <a:t>RMySQL</a:t>
            </a:r>
            <a:r>
              <a:rPr lang="en-US" sz="3500" dirty="0" smtClean="0"/>
              <a:t>") R MySQL Package</a:t>
            </a:r>
          </a:p>
          <a:p>
            <a:pPr marL="0" indent="0">
              <a:buNone/>
            </a:pPr>
            <a:r>
              <a:rPr lang="en-US" sz="3500" dirty="0" smtClean="0"/>
              <a:t>R has a built-in package named "</a:t>
            </a:r>
            <a:r>
              <a:rPr lang="en-US" sz="3500" dirty="0" err="1" smtClean="0"/>
              <a:t>RMySQL</a:t>
            </a:r>
            <a:r>
              <a:rPr lang="en-US" sz="3500" dirty="0" smtClean="0"/>
              <a:t>" which provides native connectivity between with </a:t>
            </a:r>
            <a:r>
              <a:rPr lang="en-US" sz="3500" dirty="0" err="1" smtClean="0"/>
              <a:t>MySql</a:t>
            </a:r>
            <a:r>
              <a:rPr lang="en-US" sz="3500" dirty="0" smtClean="0"/>
              <a:t> database. You can install this package in the R environment using the following command.</a:t>
            </a:r>
          </a:p>
          <a:p>
            <a:pPr marL="0" indent="0">
              <a:buNone/>
            </a:pPr>
            <a:r>
              <a:rPr lang="en-US" sz="3500" dirty="0" err="1" smtClean="0"/>
              <a:t>install.packages</a:t>
            </a:r>
            <a:r>
              <a:rPr lang="en-US" sz="3500" dirty="0" smtClean="0"/>
              <a:t>("</a:t>
            </a:r>
            <a:r>
              <a:rPr lang="en-US" sz="3500" dirty="0" err="1" smtClean="0"/>
              <a:t>RMySQL</a:t>
            </a:r>
            <a:r>
              <a:rPr lang="en-US" sz="3500" dirty="0" smtClean="0"/>
              <a:t>")</a:t>
            </a:r>
          </a:p>
          <a:p>
            <a:pPr marL="0" indent="0">
              <a:buNone/>
            </a:pPr>
            <a:endParaRPr lang="en-US" sz="3500" dirty="0" smtClean="0"/>
          </a:p>
          <a:p>
            <a:pPr marL="0" indent="0">
              <a:buNone/>
            </a:pPr>
            <a:endParaRPr lang="en-US" sz="3500" dirty="0" smtClean="0"/>
          </a:p>
          <a:p>
            <a:pPr marL="0" indent="0">
              <a:buNone/>
            </a:pPr>
            <a:r>
              <a:rPr lang="en-US" sz="3500" dirty="0" smtClean="0"/>
              <a:t>Connecting R to </a:t>
            </a:r>
            <a:r>
              <a:rPr lang="en-US" sz="3500" dirty="0" err="1" smtClean="0"/>
              <a:t>MySql</a:t>
            </a:r>
            <a:endParaRPr lang="en-US" sz="3500" dirty="0" smtClean="0"/>
          </a:p>
          <a:p>
            <a:pPr marL="0" indent="0">
              <a:buNone/>
            </a:pPr>
            <a:r>
              <a:rPr lang="en-US" sz="3500" dirty="0" smtClean="0"/>
              <a:t>Once the package is installed we create a connection object in R to connect to the database. It takes the username, password, database name and host name as input.</a:t>
            </a:r>
          </a:p>
          <a:p>
            <a:pPr marL="0" indent="0">
              <a:buNone/>
            </a:pPr>
            <a:r>
              <a:rPr lang="en-US" sz="3500" dirty="0" smtClean="0"/>
              <a:t># Create a connection Object to MySQL database.</a:t>
            </a:r>
          </a:p>
          <a:p>
            <a:pPr marL="0" indent="0">
              <a:buNone/>
            </a:pPr>
            <a:r>
              <a:rPr lang="en-US" sz="3500" dirty="0" smtClean="0"/>
              <a:t># We will connect to the </a:t>
            </a:r>
            <a:r>
              <a:rPr lang="en-US" sz="3500" dirty="0" err="1" smtClean="0"/>
              <a:t>sampel</a:t>
            </a:r>
            <a:r>
              <a:rPr lang="en-US" sz="3500" dirty="0" smtClean="0"/>
              <a:t> database named "</a:t>
            </a:r>
            <a:r>
              <a:rPr lang="en-US" sz="3500" dirty="0" err="1" smtClean="0"/>
              <a:t>sakila</a:t>
            </a:r>
            <a:r>
              <a:rPr lang="en-US" sz="3500" dirty="0" smtClean="0"/>
              <a:t>" that comes with </a:t>
            </a:r>
            <a:r>
              <a:rPr lang="en-US" sz="3500" dirty="0" err="1" smtClean="0"/>
              <a:t>MySql</a:t>
            </a:r>
            <a:r>
              <a:rPr lang="en-US" sz="3500" dirty="0" smtClean="0"/>
              <a:t> installation.</a:t>
            </a:r>
          </a:p>
          <a:p>
            <a:pPr marL="0" indent="0">
              <a:buNone/>
            </a:pPr>
            <a:r>
              <a:rPr lang="en-US" sz="3500" dirty="0" err="1" smtClean="0"/>
              <a:t>mysqlconnection</a:t>
            </a:r>
            <a:r>
              <a:rPr lang="en-US" sz="3500" dirty="0" smtClean="0"/>
              <a:t> = </a:t>
            </a:r>
            <a:r>
              <a:rPr lang="en-US" sz="3500" dirty="0" err="1" smtClean="0"/>
              <a:t>dbConnect</a:t>
            </a:r>
            <a:r>
              <a:rPr lang="en-US" sz="3500" dirty="0" smtClean="0"/>
              <a:t>(MySQL(), user = 'root', password = '', </a:t>
            </a:r>
            <a:r>
              <a:rPr lang="en-US" sz="3500" dirty="0" err="1" smtClean="0"/>
              <a:t>dbname</a:t>
            </a:r>
            <a:r>
              <a:rPr lang="en-US" sz="3500" dirty="0" smtClean="0"/>
              <a:t> = '</a:t>
            </a:r>
            <a:r>
              <a:rPr lang="en-US" sz="3500" dirty="0" err="1" smtClean="0"/>
              <a:t>sakila</a:t>
            </a:r>
            <a:r>
              <a:rPr lang="en-US" sz="3500" dirty="0" smtClean="0"/>
              <a:t>',</a:t>
            </a:r>
          </a:p>
          <a:p>
            <a:pPr marL="0" indent="0">
              <a:buNone/>
            </a:pPr>
            <a:r>
              <a:rPr lang="en-US" sz="3500" dirty="0" smtClean="0"/>
              <a:t>   host = '</a:t>
            </a:r>
            <a:r>
              <a:rPr lang="en-US" sz="3500" dirty="0" err="1" smtClean="0"/>
              <a:t>localhost</a:t>
            </a:r>
            <a:r>
              <a:rPr lang="en-US" sz="3500" dirty="0" smtClean="0"/>
              <a:t>')</a:t>
            </a:r>
          </a:p>
          <a:p>
            <a:pPr marL="0" indent="0">
              <a:buNone/>
            </a:pPr>
            <a:endParaRPr lang="en-US" sz="3500" dirty="0" smtClean="0"/>
          </a:p>
          <a:p>
            <a:pPr marL="0" indent="0">
              <a:buNone/>
            </a:pPr>
            <a:r>
              <a:rPr lang="en-US" sz="3500" dirty="0" smtClean="0"/>
              <a:t># List the tables available in this database.</a:t>
            </a:r>
          </a:p>
          <a:p>
            <a:pPr marL="0" indent="0">
              <a:buNone/>
            </a:pPr>
            <a:r>
              <a:rPr lang="en-US" sz="3500" dirty="0" smtClean="0"/>
              <a:t> </a:t>
            </a:r>
            <a:r>
              <a:rPr lang="en-US" sz="3500" dirty="0" err="1" smtClean="0"/>
              <a:t>dbListTables</a:t>
            </a:r>
            <a:r>
              <a:rPr lang="en-US" sz="3500" dirty="0" smtClean="0"/>
              <a:t>(</a:t>
            </a:r>
            <a:r>
              <a:rPr lang="en-US" sz="3500" dirty="0" err="1" smtClean="0"/>
              <a:t>mysqlconnection</a:t>
            </a:r>
            <a:r>
              <a:rPr lang="en-US" sz="3500" dirty="0" smtClean="0"/>
              <a:t>)</a:t>
            </a:r>
            <a:endParaRPr lang="en-US" sz="3500" dirty="0" smtClean="0">
              <a:effectLst/>
            </a:endParaRPr>
          </a:p>
          <a:p>
            <a:pPr marL="0" indent="0">
              <a:buNone/>
            </a:pPr>
            <a:r>
              <a:rPr lang="en-US" sz="3500" b="1" dirty="0"/>
              <a:t> </a:t>
            </a:r>
          </a:p>
          <a:p>
            <a:pPr marL="0" indent="0">
              <a:buNone/>
            </a:pPr>
            <a:r>
              <a:rPr lang="en-US" sz="3500" b="1" dirty="0"/>
              <a:t> </a:t>
            </a:r>
          </a:p>
          <a:p>
            <a:pPr marL="0" indent="0">
              <a:buNone/>
            </a:pPr>
            <a:r>
              <a:rPr lang="en-US" sz="3500" b="1" dirty="0"/>
              <a:t>Connecting R to </a:t>
            </a:r>
            <a:r>
              <a:rPr lang="en-US" sz="3500" b="1" dirty="0" err="1"/>
              <a:t>MySql</a:t>
            </a:r>
            <a:endParaRPr lang="en-US" sz="3500" b="1" dirty="0"/>
          </a:p>
          <a:p>
            <a:pPr marL="0" indent="0">
              <a:buNone/>
            </a:pPr>
            <a:r>
              <a:rPr lang="en-US" sz="3500" dirty="0"/>
              <a:t>Once the package is installed we create a connection object in R to connect to the database. It takes the username, password, database name and host name as input.</a:t>
            </a:r>
          </a:p>
          <a:p>
            <a:pPr marL="0" indent="0">
              <a:buNone/>
            </a:pPr>
            <a:r>
              <a:rPr lang="en-US" sz="3500" dirty="0"/>
              <a:t># Create a connection Object to MySQL database.# We will connect to the </a:t>
            </a:r>
            <a:r>
              <a:rPr lang="en-US" sz="3500" dirty="0" err="1"/>
              <a:t>sampel</a:t>
            </a:r>
            <a:r>
              <a:rPr lang="en-US" sz="3500" dirty="0"/>
              <a:t> database named "</a:t>
            </a:r>
            <a:r>
              <a:rPr lang="en-US" sz="3500" dirty="0" err="1"/>
              <a:t>sakila</a:t>
            </a:r>
            <a:r>
              <a:rPr lang="en-US" sz="3500" dirty="0"/>
              <a:t>" that comes with </a:t>
            </a:r>
            <a:r>
              <a:rPr lang="en-US" sz="3500" dirty="0" err="1"/>
              <a:t>MySql</a:t>
            </a:r>
            <a:r>
              <a:rPr lang="en-US" sz="3500" dirty="0"/>
              <a:t> </a:t>
            </a:r>
            <a:r>
              <a:rPr lang="en-US" sz="3500" dirty="0" err="1"/>
              <a:t>installation.mysqlconnection</a:t>
            </a:r>
            <a:r>
              <a:rPr lang="en-US" sz="3500" dirty="0"/>
              <a:t> = </a:t>
            </a:r>
            <a:r>
              <a:rPr lang="en-US" sz="3500" dirty="0" err="1"/>
              <a:t>dbConnect</a:t>
            </a:r>
            <a:r>
              <a:rPr lang="en-US" sz="3500" dirty="0"/>
              <a:t>(MySQL(), user = 'root', password = '', </a:t>
            </a:r>
            <a:r>
              <a:rPr lang="en-US" sz="3500" dirty="0" err="1"/>
              <a:t>dbname</a:t>
            </a:r>
            <a:r>
              <a:rPr lang="en-US" sz="3500" dirty="0"/>
              <a:t> = '</a:t>
            </a:r>
            <a:r>
              <a:rPr lang="en-US" sz="3500" dirty="0" err="1"/>
              <a:t>sakila</a:t>
            </a:r>
            <a:r>
              <a:rPr lang="en-US" sz="3500" dirty="0"/>
              <a:t>',   host = '</a:t>
            </a:r>
            <a:r>
              <a:rPr lang="en-US" sz="3500" dirty="0" err="1"/>
              <a:t>localhost</a:t>
            </a:r>
            <a:r>
              <a:rPr lang="en-US" sz="3500" dirty="0"/>
              <a:t>') # List the tables available in this database. </a:t>
            </a:r>
            <a:r>
              <a:rPr lang="en-US" sz="3500" dirty="0" err="1"/>
              <a:t>dbListTables</a:t>
            </a:r>
            <a:r>
              <a:rPr lang="en-US" sz="3500" dirty="0"/>
              <a:t>(</a:t>
            </a:r>
            <a:r>
              <a:rPr lang="en-US" sz="3500" dirty="0" err="1"/>
              <a:t>mysqlconnection</a:t>
            </a:r>
            <a:r>
              <a:rPr lang="en-US" sz="3500" dirty="0"/>
              <a:t>)</a:t>
            </a:r>
            <a:endParaRPr lang="en-US" sz="3500" dirty="0" smtClean="0">
              <a:effectLst/>
            </a:endParaRPr>
          </a:p>
          <a:p>
            <a:endParaRPr lang="th-TH" dirty="0"/>
          </a:p>
        </p:txBody>
      </p:sp>
      <p:sp>
        <p:nvSpPr>
          <p:cNvPr id="4" name="ตัวแทนวันที่ 3"/>
          <p:cNvSpPr>
            <a:spLocks noGrp="1"/>
          </p:cNvSpPr>
          <p:nvPr>
            <p:ph type="dt" sz="half" idx="10"/>
          </p:nvPr>
        </p:nvSpPr>
        <p:spPr/>
        <p:txBody>
          <a:bodyPr/>
          <a:lstStyle/>
          <a:p>
            <a:fld id="{418F0F20-5453-4610-ADAC-A8B5654D147E}"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2411551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Querying the Tables</a:t>
            </a:r>
            <a:br>
              <a:rPr lang="en-US" dirty="0" smtClean="0"/>
            </a:br>
            <a:endParaRPr lang="th-TH" dirty="0"/>
          </a:p>
        </p:txBody>
      </p:sp>
      <p:sp>
        <p:nvSpPr>
          <p:cNvPr id="3" name="ตัวแทนเนื้อหา 2"/>
          <p:cNvSpPr>
            <a:spLocks noGrp="1"/>
          </p:cNvSpPr>
          <p:nvPr>
            <p:ph idx="1"/>
          </p:nvPr>
        </p:nvSpPr>
        <p:spPr>
          <a:xfrm>
            <a:off x="457200" y="1268760"/>
            <a:ext cx="8229600" cy="4857403"/>
          </a:xfrm>
        </p:spPr>
        <p:txBody>
          <a:bodyPr>
            <a:normAutofit fontScale="85000" lnSpcReduction="20000"/>
          </a:bodyPr>
          <a:lstStyle/>
          <a:p>
            <a:pPr marL="0" indent="0">
              <a:buNone/>
            </a:pPr>
            <a:r>
              <a:rPr lang="en-US" dirty="0" smtClean="0"/>
              <a:t>We can query the database tables in </a:t>
            </a:r>
            <a:r>
              <a:rPr lang="en-US" dirty="0" err="1" smtClean="0"/>
              <a:t>MySql</a:t>
            </a:r>
            <a:r>
              <a:rPr lang="en-US" dirty="0" smtClean="0"/>
              <a:t> using the function </a:t>
            </a:r>
            <a:r>
              <a:rPr lang="en-US" dirty="0" err="1" smtClean="0"/>
              <a:t>dbSendQuery</a:t>
            </a:r>
            <a:r>
              <a:rPr lang="en-US" dirty="0" smtClean="0"/>
              <a:t>(). The query gets executed in </a:t>
            </a:r>
            <a:r>
              <a:rPr lang="en-US" dirty="0" err="1" smtClean="0"/>
              <a:t>MySql</a:t>
            </a:r>
            <a:r>
              <a:rPr lang="en-US" dirty="0" smtClean="0"/>
              <a:t> and the result set is returned using the R fetch() function. Finally it is stored as a data frame in R.</a:t>
            </a:r>
          </a:p>
          <a:p>
            <a:pPr marL="0" indent="0">
              <a:buNone/>
            </a:pPr>
            <a:r>
              <a:rPr lang="en-US" dirty="0" smtClean="0"/>
              <a:t># Query the "actor" tables to get all the rows.</a:t>
            </a:r>
          </a:p>
          <a:p>
            <a:pPr marL="0" indent="0">
              <a:buNone/>
            </a:pPr>
            <a:r>
              <a:rPr lang="en-US" dirty="0" smtClean="0"/>
              <a:t>result = </a:t>
            </a:r>
            <a:r>
              <a:rPr lang="en-US" dirty="0" err="1" smtClean="0"/>
              <a:t>dbSendQuery</a:t>
            </a:r>
            <a:r>
              <a:rPr lang="en-US" dirty="0" smtClean="0"/>
              <a:t>(</a:t>
            </a:r>
            <a:r>
              <a:rPr lang="en-US" dirty="0" err="1" smtClean="0"/>
              <a:t>mysqlconnection</a:t>
            </a:r>
            <a:r>
              <a:rPr lang="en-US" dirty="0" smtClean="0"/>
              <a:t>, "select * from actor")</a:t>
            </a:r>
          </a:p>
          <a:p>
            <a:pPr marL="0" indent="0">
              <a:buNone/>
            </a:pPr>
            <a:endParaRPr lang="en-US" dirty="0" smtClean="0"/>
          </a:p>
          <a:p>
            <a:pPr marL="0" indent="0">
              <a:buNone/>
            </a:pPr>
            <a:r>
              <a:rPr lang="en-US" dirty="0" smtClean="0"/>
              <a:t># Store the result in a R data frame object. n = 5 is used to fetch first 5 rows.</a:t>
            </a:r>
          </a:p>
          <a:p>
            <a:pPr marL="0" indent="0">
              <a:buNone/>
            </a:pPr>
            <a:r>
              <a:rPr lang="en-US" dirty="0" err="1" smtClean="0"/>
              <a:t>data.frame</a:t>
            </a:r>
            <a:r>
              <a:rPr lang="en-US" dirty="0" smtClean="0"/>
              <a:t> = fetch(result, n = 5)</a:t>
            </a:r>
          </a:p>
          <a:p>
            <a:pPr marL="0" indent="0">
              <a:buNone/>
            </a:pPr>
            <a:r>
              <a:rPr lang="en-US" dirty="0" smtClean="0"/>
              <a:t>print(</a:t>
            </a:r>
            <a:r>
              <a:rPr lang="en-US" dirty="0" err="1" smtClean="0"/>
              <a:t>data.fame</a:t>
            </a:r>
            <a:r>
              <a:rPr lang="en-US" dirty="0" smtClean="0"/>
              <a:t>)</a:t>
            </a:r>
          </a:p>
          <a:p>
            <a:endParaRPr lang="th-TH" dirty="0"/>
          </a:p>
        </p:txBody>
      </p:sp>
      <p:sp>
        <p:nvSpPr>
          <p:cNvPr id="4" name="ตัวแทนวันที่ 3"/>
          <p:cNvSpPr>
            <a:spLocks noGrp="1"/>
          </p:cNvSpPr>
          <p:nvPr>
            <p:ph type="dt" sz="half" idx="10"/>
          </p:nvPr>
        </p:nvSpPr>
        <p:spPr/>
        <p:txBody>
          <a:bodyPr/>
          <a:lstStyle/>
          <a:p>
            <a:fld id="{A96C0756-645F-48EE-80A3-80843FEDAB6A}"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0981886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Query with Filter Clause</a:t>
            </a:r>
            <a:br>
              <a:rPr lang="en-US" dirty="0" smtClean="0"/>
            </a:br>
            <a:endParaRPr lang="th-TH" dirty="0"/>
          </a:p>
        </p:txBody>
      </p:sp>
      <p:sp>
        <p:nvSpPr>
          <p:cNvPr id="3" name="ตัวแทนเนื้อหา 2"/>
          <p:cNvSpPr>
            <a:spLocks noGrp="1"/>
          </p:cNvSpPr>
          <p:nvPr>
            <p:ph idx="1"/>
          </p:nvPr>
        </p:nvSpPr>
        <p:spPr/>
        <p:txBody>
          <a:bodyPr>
            <a:normAutofit fontScale="92500"/>
          </a:bodyPr>
          <a:lstStyle/>
          <a:p>
            <a:pPr marL="0" indent="0">
              <a:buNone/>
            </a:pPr>
            <a:r>
              <a:rPr lang="en-US" dirty="0" smtClean="0"/>
              <a:t>We can pass any valid select query to get the result.</a:t>
            </a:r>
          </a:p>
          <a:p>
            <a:pPr marL="0" indent="0">
              <a:buNone/>
            </a:pPr>
            <a:r>
              <a:rPr lang="en-US" dirty="0" smtClean="0"/>
              <a:t>result = </a:t>
            </a:r>
            <a:r>
              <a:rPr lang="en-US" dirty="0" err="1" smtClean="0"/>
              <a:t>dbSendQuery</a:t>
            </a:r>
            <a:r>
              <a:rPr lang="en-US" dirty="0" smtClean="0"/>
              <a:t>(</a:t>
            </a:r>
            <a:r>
              <a:rPr lang="en-US" dirty="0" err="1" smtClean="0"/>
              <a:t>mysqlconnection</a:t>
            </a:r>
            <a:r>
              <a:rPr lang="en-US" dirty="0" smtClean="0"/>
              <a:t>, "select * from actor where </a:t>
            </a:r>
            <a:r>
              <a:rPr lang="en-US" dirty="0" err="1" smtClean="0"/>
              <a:t>last_name</a:t>
            </a:r>
            <a:r>
              <a:rPr lang="en-US" dirty="0" smtClean="0"/>
              <a:t> = 'TORN'")</a:t>
            </a:r>
          </a:p>
          <a:p>
            <a:pPr marL="0" indent="0">
              <a:buNone/>
            </a:pPr>
            <a:endParaRPr lang="en-US" dirty="0" smtClean="0"/>
          </a:p>
          <a:p>
            <a:pPr marL="0" indent="0">
              <a:buNone/>
            </a:pPr>
            <a:r>
              <a:rPr lang="en-US" dirty="0" smtClean="0"/>
              <a:t># Fetch all the records(with n = -1) and store it as a data frame.</a:t>
            </a:r>
          </a:p>
          <a:p>
            <a:pPr marL="0" indent="0">
              <a:buNone/>
            </a:pPr>
            <a:r>
              <a:rPr lang="en-US" dirty="0" err="1" smtClean="0"/>
              <a:t>data.frame</a:t>
            </a:r>
            <a:r>
              <a:rPr lang="en-US" dirty="0" smtClean="0"/>
              <a:t> = fetch(result, n = -1)</a:t>
            </a:r>
          </a:p>
          <a:p>
            <a:pPr marL="0" indent="0">
              <a:buNone/>
            </a:pPr>
            <a:r>
              <a:rPr lang="en-US" dirty="0" smtClean="0"/>
              <a:t>print(data)</a:t>
            </a:r>
          </a:p>
          <a:p>
            <a:endParaRPr lang="th-TH" dirty="0"/>
          </a:p>
        </p:txBody>
      </p:sp>
      <p:sp>
        <p:nvSpPr>
          <p:cNvPr id="4" name="ตัวแทนวันที่ 3"/>
          <p:cNvSpPr>
            <a:spLocks noGrp="1"/>
          </p:cNvSpPr>
          <p:nvPr>
            <p:ph type="dt" sz="half" idx="10"/>
          </p:nvPr>
        </p:nvSpPr>
        <p:spPr/>
        <p:txBody>
          <a:bodyPr/>
          <a:lstStyle/>
          <a:p>
            <a:fld id="{3E60B7C3-867C-4E95-B536-1850A021C4A6}"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3185015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Updating Rows in the Tables</a:t>
            </a:r>
            <a:br>
              <a:rPr lang="en-US" dirty="0" smtClean="0"/>
            </a:br>
            <a:endParaRPr lang="th-TH" dirty="0"/>
          </a:p>
        </p:txBody>
      </p:sp>
      <p:sp>
        <p:nvSpPr>
          <p:cNvPr id="3" name="ตัวแทนเนื้อหา 2"/>
          <p:cNvSpPr>
            <a:spLocks noGrp="1"/>
          </p:cNvSpPr>
          <p:nvPr>
            <p:ph idx="1"/>
          </p:nvPr>
        </p:nvSpPr>
        <p:spPr>
          <a:xfrm>
            <a:off x="457200" y="1196752"/>
            <a:ext cx="8229600" cy="4929411"/>
          </a:xfrm>
        </p:spPr>
        <p:txBody>
          <a:bodyPr>
            <a:normAutofit fontScale="70000" lnSpcReduction="20000"/>
          </a:bodyPr>
          <a:lstStyle/>
          <a:p>
            <a:pPr marL="0" indent="0">
              <a:buNone/>
            </a:pPr>
            <a:r>
              <a:rPr lang="en-US" dirty="0" smtClean="0"/>
              <a:t>We can update the rows in a </a:t>
            </a:r>
            <a:r>
              <a:rPr lang="en-US" dirty="0" err="1" smtClean="0"/>
              <a:t>Mysql</a:t>
            </a:r>
            <a:r>
              <a:rPr lang="en-US" dirty="0" smtClean="0"/>
              <a:t> table by passing the update query to the </a:t>
            </a:r>
            <a:r>
              <a:rPr lang="en-US" dirty="0" err="1" smtClean="0"/>
              <a:t>dbSendQuery</a:t>
            </a:r>
            <a:r>
              <a:rPr lang="en-US" dirty="0" smtClean="0"/>
              <a:t>() function.</a:t>
            </a:r>
          </a:p>
          <a:p>
            <a:pPr marL="0" indent="0">
              <a:buNone/>
            </a:pPr>
            <a:r>
              <a:rPr lang="en-US" dirty="0" err="1" smtClean="0"/>
              <a:t>dbSendQuery</a:t>
            </a:r>
            <a:r>
              <a:rPr lang="en-US" dirty="0" smtClean="0"/>
              <a:t>(</a:t>
            </a:r>
            <a:r>
              <a:rPr lang="en-US" dirty="0" err="1" smtClean="0"/>
              <a:t>mysqlconnection</a:t>
            </a:r>
            <a:r>
              <a:rPr lang="en-US" dirty="0" smtClean="0"/>
              <a:t>, "update </a:t>
            </a:r>
            <a:r>
              <a:rPr lang="en-US" dirty="0" err="1" smtClean="0"/>
              <a:t>mtcars</a:t>
            </a:r>
            <a:r>
              <a:rPr lang="en-US" dirty="0" smtClean="0"/>
              <a:t> set </a:t>
            </a:r>
            <a:r>
              <a:rPr lang="en-US" dirty="0" err="1" smtClean="0"/>
              <a:t>disp</a:t>
            </a:r>
            <a:r>
              <a:rPr lang="en-US" dirty="0" smtClean="0"/>
              <a:t> = 168.5 where </a:t>
            </a:r>
            <a:r>
              <a:rPr lang="en-US" dirty="0" err="1" smtClean="0"/>
              <a:t>hp</a:t>
            </a:r>
            <a:r>
              <a:rPr lang="en-US" dirty="0" smtClean="0"/>
              <a:t> = 110")</a:t>
            </a:r>
          </a:p>
          <a:p>
            <a:pPr marL="0" indent="0">
              <a:buNone/>
            </a:pPr>
            <a:r>
              <a:rPr lang="en-US" dirty="0" smtClean="0"/>
              <a:t>After executing the above code we can see the table updated in the </a:t>
            </a:r>
            <a:r>
              <a:rPr lang="en-US" dirty="0" err="1" smtClean="0"/>
              <a:t>MySql</a:t>
            </a:r>
            <a:r>
              <a:rPr lang="en-US" dirty="0" smtClean="0"/>
              <a:t> Environment.</a:t>
            </a:r>
          </a:p>
          <a:p>
            <a:pPr marL="0" indent="0">
              <a:buNone/>
            </a:pPr>
            <a:r>
              <a:rPr lang="en-US" dirty="0" smtClean="0"/>
              <a:t>Inserting Data into the Tables</a:t>
            </a:r>
          </a:p>
          <a:p>
            <a:pPr marL="0" indent="0">
              <a:buNone/>
            </a:pPr>
            <a:r>
              <a:rPr lang="en-US" dirty="0" err="1" smtClean="0"/>
              <a:t>dbSendQuery</a:t>
            </a:r>
            <a:r>
              <a:rPr lang="en-US" dirty="0" smtClean="0"/>
              <a:t>(</a:t>
            </a:r>
            <a:r>
              <a:rPr lang="en-US" dirty="0" err="1" smtClean="0"/>
              <a:t>mysqlconnection</a:t>
            </a:r>
            <a:r>
              <a:rPr lang="en-US" dirty="0" smtClean="0"/>
              <a:t>,</a:t>
            </a:r>
          </a:p>
          <a:p>
            <a:pPr marL="0" indent="0">
              <a:buNone/>
            </a:pPr>
            <a:r>
              <a:rPr lang="en-US" dirty="0" smtClean="0"/>
              <a:t>   "insert into </a:t>
            </a:r>
            <a:r>
              <a:rPr lang="en-US" dirty="0" err="1" smtClean="0"/>
              <a:t>mtcars</a:t>
            </a:r>
            <a:r>
              <a:rPr lang="en-US" dirty="0" smtClean="0"/>
              <a:t>(</a:t>
            </a:r>
            <a:r>
              <a:rPr lang="en-US" dirty="0" err="1" smtClean="0"/>
              <a:t>row_names</a:t>
            </a:r>
            <a:r>
              <a:rPr lang="en-US" dirty="0" smtClean="0"/>
              <a:t>, mpg, </a:t>
            </a:r>
            <a:r>
              <a:rPr lang="en-US" dirty="0" err="1" smtClean="0"/>
              <a:t>cyl</a:t>
            </a:r>
            <a:r>
              <a:rPr lang="en-US" dirty="0" smtClean="0"/>
              <a:t>, </a:t>
            </a:r>
            <a:r>
              <a:rPr lang="en-US" dirty="0" err="1" smtClean="0"/>
              <a:t>disp</a:t>
            </a:r>
            <a:r>
              <a:rPr lang="en-US" dirty="0" smtClean="0"/>
              <a:t>, </a:t>
            </a:r>
            <a:r>
              <a:rPr lang="en-US" dirty="0" err="1" smtClean="0"/>
              <a:t>hp</a:t>
            </a:r>
            <a:r>
              <a:rPr lang="en-US" dirty="0" smtClean="0"/>
              <a:t>, drat, </a:t>
            </a:r>
            <a:r>
              <a:rPr lang="en-US" dirty="0" err="1" smtClean="0"/>
              <a:t>wt</a:t>
            </a:r>
            <a:r>
              <a:rPr lang="en-US" dirty="0" smtClean="0"/>
              <a:t>, </a:t>
            </a:r>
            <a:r>
              <a:rPr lang="en-US" dirty="0" err="1" smtClean="0"/>
              <a:t>qsec</a:t>
            </a:r>
            <a:r>
              <a:rPr lang="en-US" dirty="0" smtClean="0"/>
              <a:t>, </a:t>
            </a:r>
            <a:r>
              <a:rPr lang="en-US" dirty="0" err="1" smtClean="0"/>
              <a:t>vs</a:t>
            </a:r>
            <a:r>
              <a:rPr lang="en-US" dirty="0" smtClean="0"/>
              <a:t>, am, gear, carb)</a:t>
            </a:r>
          </a:p>
          <a:p>
            <a:pPr marL="0" indent="0">
              <a:buNone/>
            </a:pPr>
            <a:r>
              <a:rPr lang="en-US" dirty="0" smtClean="0"/>
              <a:t>   values('New Mazda RX4 Wag', 21, 6, 168.5, 110, 3.9, 2.875, 17.02, 0, 1, 4, 4)"</a:t>
            </a:r>
          </a:p>
          <a:p>
            <a:pPr marL="0" indent="0">
              <a:buNone/>
            </a:pPr>
            <a:r>
              <a:rPr lang="en-US" dirty="0" smtClean="0"/>
              <a:t>)</a:t>
            </a:r>
          </a:p>
          <a:p>
            <a:pPr marL="0" indent="0">
              <a:buNone/>
            </a:pPr>
            <a:r>
              <a:rPr lang="en-US" dirty="0" smtClean="0"/>
              <a:t>After executing the above code we can see the row inserted into the table in the </a:t>
            </a:r>
            <a:r>
              <a:rPr lang="en-US" dirty="0" err="1" smtClean="0"/>
              <a:t>MySql</a:t>
            </a:r>
            <a:r>
              <a:rPr lang="en-US" dirty="0" smtClean="0"/>
              <a:t> Environment.</a:t>
            </a:r>
          </a:p>
          <a:p>
            <a:endParaRPr lang="th-TH" dirty="0"/>
          </a:p>
        </p:txBody>
      </p:sp>
      <p:sp>
        <p:nvSpPr>
          <p:cNvPr id="4" name="ตัวแทนวันที่ 3"/>
          <p:cNvSpPr>
            <a:spLocks noGrp="1"/>
          </p:cNvSpPr>
          <p:nvPr>
            <p:ph type="dt" sz="half" idx="10"/>
          </p:nvPr>
        </p:nvSpPr>
        <p:spPr/>
        <p:txBody>
          <a:bodyPr/>
          <a:lstStyle/>
          <a:p>
            <a:fld id="{7B8CE5E1-A429-431C-9168-0419416E502D}"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1549087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Creating Tables in </a:t>
            </a:r>
            <a:r>
              <a:rPr lang="en-US" dirty="0" err="1" smtClean="0"/>
              <a:t>MySql</a:t>
            </a:r>
            <a:r>
              <a:rPr lang="en-US" dirty="0" smtClean="0"/>
              <a:t/>
            </a:r>
            <a:br>
              <a:rPr lang="en-US" dirty="0" smtClean="0"/>
            </a:br>
            <a:endParaRPr lang="th-TH" dirty="0"/>
          </a:p>
        </p:txBody>
      </p:sp>
      <p:sp>
        <p:nvSpPr>
          <p:cNvPr id="3" name="ตัวแทนเนื้อหา 2"/>
          <p:cNvSpPr>
            <a:spLocks noGrp="1"/>
          </p:cNvSpPr>
          <p:nvPr>
            <p:ph idx="1"/>
          </p:nvPr>
        </p:nvSpPr>
        <p:spPr>
          <a:xfrm>
            <a:off x="457200" y="1600200"/>
            <a:ext cx="8229600" cy="4997152"/>
          </a:xfrm>
        </p:spPr>
        <p:txBody>
          <a:bodyPr>
            <a:normAutofit fontScale="77500" lnSpcReduction="20000"/>
          </a:bodyPr>
          <a:lstStyle/>
          <a:p>
            <a:pPr marL="0" indent="0">
              <a:buNone/>
            </a:pPr>
            <a:r>
              <a:rPr lang="en-US" dirty="0" smtClean="0"/>
              <a:t>We can create tables in the </a:t>
            </a:r>
            <a:r>
              <a:rPr lang="en-US" dirty="0" err="1" smtClean="0"/>
              <a:t>MySql</a:t>
            </a:r>
            <a:r>
              <a:rPr lang="en-US" dirty="0" smtClean="0"/>
              <a:t> using the function </a:t>
            </a:r>
            <a:r>
              <a:rPr lang="en-US" dirty="0" err="1" smtClean="0"/>
              <a:t>dbWriteTable</a:t>
            </a:r>
            <a:r>
              <a:rPr lang="en-US" dirty="0" smtClean="0"/>
              <a:t>(). It overwrites the table if it already exists and takes a data frame as input.</a:t>
            </a:r>
          </a:p>
          <a:p>
            <a:pPr marL="0" indent="0">
              <a:buNone/>
            </a:pPr>
            <a:r>
              <a:rPr lang="en-US" dirty="0" smtClean="0"/>
              <a:t># Create the connection object to the database where we want to create the table.</a:t>
            </a:r>
          </a:p>
          <a:p>
            <a:pPr marL="0" indent="0">
              <a:buNone/>
            </a:pPr>
            <a:r>
              <a:rPr lang="en-US" dirty="0" err="1" smtClean="0"/>
              <a:t>mysqlconnection</a:t>
            </a:r>
            <a:r>
              <a:rPr lang="en-US" dirty="0" smtClean="0"/>
              <a:t> = </a:t>
            </a:r>
            <a:r>
              <a:rPr lang="en-US" dirty="0" err="1" smtClean="0"/>
              <a:t>dbConnect</a:t>
            </a:r>
            <a:r>
              <a:rPr lang="en-US" dirty="0" smtClean="0"/>
              <a:t>(MySQL(), user = 'root', password = '', </a:t>
            </a:r>
            <a:r>
              <a:rPr lang="en-US" dirty="0" err="1" smtClean="0"/>
              <a:t>dbname</a:t>
            </a:r>
            <a:r>
              <a:rPr lang="en-US" dirty="0" smtClean="0"/>
              <a:t> = '</a:t>
            </a:r>
            <a:r>
              <a:rPr lang="en-US" dirty="0" err="1" smtClean="0"/>
              <a:t>sakila</a:t>
            </a:r>
            <a:r>
              <a:rPr lang="en-US" dirty="0" smtClean="0"/>
              <a:t>', </a:t>
            </a:r>
          </a:p>
          <a:p>
            <a:pPr marL="0" indent="0">
              <a:buNone/>
            </a:pPr>
            <a:r>
              <a:rPr lang="en-US" dirty="0" smtClean="0"/>
              <a:t>   host = '</a:t>
            </a:r>
            <a:r>
              <a:rPr lang="en-US" dirty="0" err="1" smtClean="0"/>
              <a:t>localhost</a:t>
            </a:r>
            <a:r>
              <a:rPr lang="en-US" dirty="0" smtClean="0"/>
              <a:t>')</a:t>
            </a:r>
          </a:p>
          <a:p>
            <a:pPr marL="0" indent="0">
              <a:buNone/>
            </a:pPr>
            <a:endParaRPr lang="en-US" dirty="0" smtClean="0"/>
          </a:p>
          <a:p>
            <a:pPr marL="0" indent="0">
              <a:buNone/>
            </a:pPr>
            <a:r>
              <a:rPr lang="en-US" dirty="0" smtClean="0"/>
              <a:t># Use the R data frame "</a:t>
            </a:r>
            <a:r>
              <a:rPr lang="en-US" dirty="0" err="1" smtClean="0"/>
              <a:t>mtcars</a:t>
            </a:r>
            <a:r>
              <a:rPr lang="en-US" dirty="0" smtClean="0"/>
              <a:t>" to create the table in </a:t>
            </a:r>
            <a:r>
              <a:rPr lang="en-US" dirty="0" err="1" smtClean="0"/>
              <a:t>MySql</a:t>
            </a:r>
            <a:r>
              <a:rPr lang="en-US" dirty="0" smtClean="0"/>
              <a:t>.</a:t>
            </a:r>
          </a:p>
          <a:p>
            <a:pPr marL="0" indent="0">
              <a:buNone/>
            </a:pPr>
            <a:r>
              <a:rPr lang="en-US" dirty="0" smtClean="0"/>
              <a:t># All the rows of </a:t>
            </a:r>
            <a:r>
              <a:rPr lang="en-US" dirty="0" err="1" smtClean="0"/>
              <a:t>mtcars</a:t>
            </a:r>
            <a:r>
              <a:rPr lang="en-US" dirty="0" smtClean="0"/>
              <a:t> are taken </a:t>
            </a:r>
            <a:r>
              <a:rPr lang="en-US" dirty="0" err="1" smtClean="0"/>
              <a:t>inot</a:t>
            </a:r>
            <a:r>
              <a:rPr lang="en-US" dirty="0" smtClean="0"/>
              <a:t> </a:t>
            </a:r>
            <a:r>
              <a:rPr lang="en-US" dirty="0" err="1" smtClean="0"/>
              <a:t>MySql</a:t>
            </a:r>
            <a:r>
              <a:rPr lang="en-US" dirty="0" smtClean="0"/>
              <a:t>.</a:t>
            </a:r>
          </a:p>
          <a:p>
            <a:pPr marL="0" indent="0">
              <a:buNone/>
            </a:pPr>
            <a:r>
              <a:rPr lang="en-US" dirty="0" err="1" smtClean="0"/>
              <a:t>dbWriteTable</a:t>
            </a:r>
            <a:r>
              <a:rPr lang="en-US" dirty="0" smtClean="0"/>
              <a:t>(</a:t>
            </a:r>
            <a:r>
              <a:rPr lang="en-US" dirty="0" err="1" smtClean="0"/>
              <a:t>mysqlconnection</a:t>
            </a:r>
            <a:r>
              <a:rPr lang="en-US" dirty="0" smtClean="0"/>
              <a:t>, "</a:t>
            </a:r>
            <a:r>
              <a:rPr lang="en-US" dirty="0" err="1" smtClean="0"/>
              <a:t>mtcars</a:t>
            </a:r>
            <a:r>
              <a:rPr lang="en-US" dirty="0" smtClean="0"/>
              <a:t>", </a:t>
            </a:r>
            <a:r>
              <a:rPr lang="en-US" dirty="0" err="1" smtClean="0"/>
              <a:t>mtcars</a:t>
            </a:r>
            <a:r>
              <a:rPr lang="en-US" dirty="0" smtClean="0"/>
              <a:t>[, ], overwrite = TRUE)</a:t>
            </a:r>
          </a:p>
          <a:p>
            <a:endParaRPr lang="th-TH" dirty="0"/>
          </a:p>
        </p:txBody>
      </p:sp>
      <p:sp>
        <p:nvSpPr>
          <p:cNvPr id="4" name="ตัวแทนวันที่ 3"/>
          <p:cNvSpPr>
            <a:spLocks noGrp="1"/>
          </p:cNvSpPr>
          <p:nvPr>
            <p:ph type="dt" sz="half" idx="10"/>
          </p:nvPr>
        </p:nvSpPr>
        <p:spPr/>
        <p:txBody>
          <a:bodyPr/>
          <a:lstStyle/>
          <a:p>
            <a:fld id="{60EA87D9-5475-4CB3-9173-125EC8439C30}"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6279991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Dropping Tables in </a:t>
            </a:r>
            <a:r>
              <a:rPr lang="en-US" dirty="0" err="1" smtClean="0"/>
              <a:t>MySql</a:t>
            </a:r>
            <a:r>
              <a:rPr lang="en-US" dirty="0" smtClean="0"/>
              <a:t/>
            </a:r>
            <a:br>
              <a:rPr lang="en-US" dirty="0" smtClean="0"/>
            </a:br>
            <a:endParaRPr lang="th-TH" dirty="0"/>
          </a:p>
        </p:txBody>
      </p:sp>
      <p:sp>
        <p:nvSpPr>
          <p:cNvPr id="3" name="ตัวแทนเนื้อหา 2"/>
          <p:cNvSpPr>
            <a:spLocks noGrp="1"/>
          </p:cNvSpPr>
          <p:nvPr>
            <p:ph idx="1"/>
          </p:nvPr>
        </p:nvSpPr>
        <p:spPr/>
        <p:txBody>
          <a:bodyPr>
            <a:normAutofit fontScale="92500" lnSpcReduction="20000"/>
          </a:bodyPr>
          <a:lstStyle/>
          <a:p>
            <a:pPr marL="0" indent="0">
              <a:buNone/>
            </a:pPr>
            <a:r>
              <a:rPr lang="en-US" dirty="0" smtClean="0"/>
              <a:t>We can drop the tables in </a:t>
            </a:r>
            <a:r>
              <a:rPr lang="en-US" dirty="0" err="1" smtClean="0"/>
              <a:t>MySql</a:t>
            </a:r>
            <a:r>
              <a:rPr lang="en-US" dirty="0" smtClean="0"/>
              <a:t> database passing the drop table statement into the </a:t>
            </a:r>
            <a:r>
              <a:rPr lang="en-US" dirty="0" err="1" smtClean="0"/>
              <a:t>dbSendQuery</a:t>
            </a:r>
            <a:r>
              <a:rPr lang="en-US" dirty="0" smtClean="0"/>
              <a:t>() in the same way we used it for querying data from tables.</a:t>
            </a:r>
          </a:p>
          <a:p>
            <a:pPr marL="0" indent="0">
              <a:buNone/>
            </a:pPr>
            <a:r>
              <a:rPr lang="en-US" dirty="0" err="1" smtClean="0"/>
              <a:t>dbSendQuery</a:t>
            </a:r>
            <a:r>
              <a:rPr lang="en-US" dirty="0" smtClean="0"/>
              <a:t>(</a:t>
            </a:r>
            <a:r>
              <a:rPr lang="en-US" dirty="0" err="1" smtClean="0"/>
              <a:t>mysqlconnection</a:t>
            </a:r>
            <a:r>
              <a:rPr lang="en-US" dirty="0" smtClean="0"/>
              <a:t>, 'drop table if exists </a:t>
            </a:r>
            <a:r>
              <a:rPr lang="en-US" dirty="0" err="1" smtClean="0"/>
              <a:t>mtcars</a:t>
            </a:r>
            <a:r>
              <a:rPr lang="en-US" dirty="0" smtClean="0"/>
              <a:t>')</a:t>
            </a:r>
          </a:p>
          <a:p>
            <a:pPr marL="0" indent="0">
              <a:buNone/>
            </a:pPr>
            <a:r>
              <a:rPr lang="en-US" dirty="0" smtClean="0"/>
              <a:t>After executing the above code we can see the table is dropped in the </a:t>
            </a:r>
            <a:r>
              <a:rPr lang="en-US" dirty="0" err="1" smtClean="0"/>
              <a:t>MySql</a:t>
            </a:r>
            <a:r>
              <a:rPr lang="en-US" dirty="0" smtClean="0"/>
              <a:t> Environment.</a:t>
            </a:r>
          </a:p>
          <a:p>
            <a:pPr marL="0" indent="0">
              <a:buNone/>
            </a:pPr>
            <a:r>
              <a:rPr lang="en-US" dirty="0" smtClean="0"/>
              <a:t>JSON file stores data as text in human-readable format. </a:t>
            </a:r>
            <a:r>
              <a:rPr lang="en-US" dirty="0" err="1" smtClean="0"/>
              <a:t>Json</a:t>
            </a:r>
            <a:r>
              <a:rPr lang="en-US" dirty="0" smtClean="0"/>
              <a:t> stands for JavaScript Object Notation. R can read JSON files using the </a:t>
            </a:r>
            <a:r>
              <a:rPr lang="en-US" dirty="0" err="1" smtClean="0"/>
              <a:t>rjson</a:t>
            </a:r>
            <a:r>
              <a:rPr lang="en-US" dirty="0" smtClean="0"/>
              <a:t> package.</a:t>
            </a:r>
          </a:p>
          <a:p>
            <a:endParaRPr lang="th-TH" dirty="0"/>
          </a:p>
        </p:txBody>
      </p:sp>
      <p:sp>
        <p:nvSpPr>
          <p:cNvPr id="4" name="ตัวแทนวันที่ 3"/>
          <p:cNvSpPr>
            <a:spLocks noGrp="1"/>
          </p:cNvSpPr>
          <p:nvPr>
            <p:ph type="dt" sz="half" idx="10"/>
          </p:nvPr>
        </p:nvSpPr>
        <p:spPr/>
        <p:txBody>
          <a:bodyPr/>
          <a:lstStyle/>
          <a:p>
            <a:fld id="{4FA7878D-C826-4DCA-9F09-03AFE30B2C2B}"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305875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tr-TR" smtClean="0"/>
              <a:t>Unsupervised Learning</a:t>
            </a:r>
          </a:p>
        </p:txBody>
      </p:sp>
      <p:sp>
        <p:nvSpPr>
          <p:cNvPr id="19460" name="Rectangle 3"/>
          <p:cNvSpPr>
            <a:spLocks noGrp="1" noChangeArrowheads="1"/>
          </p:cNvSpPr>
          <p:nvPr>
            <p:ph type="body" idx="1"/>
          </p:nvPr>
        </p:nvSpPr>
        <p:spPr/>
        <p:txBody>
          <a:bodyPr>
            <a:normAutofit lnSpcReduction="10000"/>
          </a:bodyPr>
          <a:lstStyle/>
          <a:p>
            <a:pPr eaLnBrk="1" hangingPunct="1"/>
            <a:r>
              <a:rPr lang="tr-TR" smtClean="0"/>
              <a:t>Learning “what normally happens”</a:t>
            </a:r>
          </a:p>
          <a:p>
            <a:pPr eaLnBrk="1" hangingPunct="1"/>
            <a:r>
              <a:rPr lang="tr-TR" smtClean="0"/>
              <a:t>No output</a:t>
            </a:r>
          </a:p>
          <a:p>
            <a:pPr eaLnBrk="1" hangingPunct="1"/>
            <a:r>
              <a:rPr lang="tr-TR" smtClean="0"/>
              <a:t>Clustering: Grouping similar instances</a:t>
            </a:r>
            <a:endParaRPr lang="en-US" smtClean="0"/>
          </a:p>
          <a:p>
            <a:pPr eaLnBrk="1" hangingPunct="1"/>
            <a:r>
              <a:rPr lang="en-US" smtClean="0"/>
              <a:t>Other applications: Summarization, Association Analysis</a:t>
            </a:r>
            <a:endParaRPr lang="tr-TR" smtClean="0"/>
          </a:p>
          <a:p>
            <a:pPr eaLnBrk="1" hangingPunct="1"/>
            <a:r>
              <a:rPr lang="tr-TR" smtClean="0"/>
              <a:t>Example applications</a:t>
            </a:r>
          </a:p>
          <a:p>
            <a:pPr lvl="1" eaLnBrk="1" hangingPunct="1"/>
            <a:r>
              <a:rPr lang="tr-TR" sz="2400" smtClean="0"/>
              <a:t>Customer segmentation in CRM</a:t>
            </a:r>
          </a:p>
          <a:p>
            <a:pPr lvl="1" eaLnBrk="1" hangingPunct="1"/>
            <a:r>
              <a:rPr lang="tr-TR" sz="2400" smtClean="0"/>
              <a:t>Image compression: Color quantization</a:t>
            </a:r>
          </a:p>
          <a:p>
            <a:pPr lvl="1" eaLnBrk="1" hangingPunct="1"/>
            <a:r>
              <a:rPr lang="tr-TR" sz="2400" smtClean="0"/>
              <a:t>Bioinformatics: Learning motifs</a:t>
            </a:r>
          </a:p>
        </p:txBody>
      </p:sp>
      <p:sp>
        <p:nvSpPr>
          <p:cNvPr id="2" name="ตัวแทนวันที่ 1"/>
          <p:cNvSpPr>
            <a:spLocks noGrp="1"/>
          </p:cNvSpPr>
          <p:nvPr>
            <p:ph type="dt" sz="half" idx="10"/>
          </p:nvPr>
        </p:nvSpPr>
        <p:spPr/>
        <p:txBody>
          <a:bodyPr/>
          <a:lstStyle/>
          <a:p>
            <a:fld id="{81805E79-A3DA-4BEC-BE3A-F23E8E0DEBEC}"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01826201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Install </a:t>
            </a:r>
            <a:r>
              <a:rPr lang="en-US" dirty="0" err="1" smtClean="0"/>
              <a:t>rjson</a:t>
            </a:r>
            <a:r>
              <a:rPr lang="en-US" dirty="0" smtClean="0"/>
              <a:t> Package</a:t>
            </a:r>
            <a:br>
              <a:rPr lang="en-US" dirty="0" smtClean="0"/>
            </a:br>
            <a:endParaRPr lang="th-TH" dirty="0"/>
          </a:p>
        </p:txBody>
      </p:sp>
      <p:sp>
        <p:nvSpPr>
          <p:cNvPr id="3" name="ตัวแทนเนื้อหา 2"/>
          <p:cNvSpPr>
            <a:spLocks noGrp="1"/>
          </p:cNvSpPr>
          <p:nvPr>
            <p:ph idx="1"/>
          </p:nvPr>
        </p:nvSpPr>
        <p:spPr/>
        <p:txBody>
          <a:bodyPr>
            <a:normAutofit/>
          </a:bodyPr>
          <a:lstStyle/>
          <a:p>
            <a:pPr marL="0" indent="0">
              <a:buNone/>
            </a:pPr>
            <a:r>
              <a:rPr lang="en-US" dirty="0" smtClean="0"/>
              <a:t>In the R console, you can issue the following command to install the </a:t>
            </a:r>
            <a:r>
              <a:rPr lang="en-US" dirty="0" err="1" smtClean="0"/>
              <a:t>rjson</a:t>
            </a:r>
            <a:r>
              <a:rPr lang="en-US" dirty="0" smtClean="0"/>
              <a:t> package.</a:t>
            </a:r>
          </a:p>
          <a:p>
            <a:pPr marL="0" indent="0">
              <a:buNone/>
            </a:pPr>
            <a:r>
              <a:rPr lang="en-US" dirty="0" err="1" smtClean="0"/>
              <a:t>install.packages</a:t>
            </a:r>
            <a:r>
              <a:rPr lang="en-US" dirty="0" smtClean="0"/>
              <a:t>("</a:t>
            </a:r>
            <a:r>
              <a:rPr lang="en-US" dirty="0" err="1" smtClean="0"/>
              <a:t>rjson</a:t>
            </a:r>
            <a:r>
              <a:rPr lang="en-US" dirty="0" smtClean="0"/>
              <a:t>")</a:t>
            </a:r>
          </a:p>
          <a:p>
            <a:pPr marL="0" indent="0">
              <a:buNone/>
            </a:pPr>
            <a:r>
              <a:rPr lang="en-US" dirty="0" smtClean="0"/>
              <a:t>Input Data</a:t>
            </a:r>
          </a:p>
          <a:p>
            <a:pPr marL="0" indent="0">
              <a:buNone/>
            </a:pPr>
            <a:r>
              <a:rPr lang="en-US" dirty="0" smtClean="0"/>
              <a:t>Create a JSON file by copying the below data into a text editor like notepad. Save the file with a .</a:t>
            </a:r>
            <a:r>
              <a:rPr lang="en-US" dirty="0" err="1" smtClean="0"/>
              <a:t>json</a:t>
            </a:r>
            <a:r>
              <a:rPr lang="en-US" dirty="0" smtClean="0"/>
              <a:t> extension and choosing the file type as all files(*.*).</a:t>
            </a:r>
          </a:p>
          <a:p>
            <a:endParaRPr lang="th-TH" dirty="0"/>
          </a:p>
        </p:txBody>
      </p:sp>
      <p:sp>
        <p:nvSpPr>
          <p:cNvPr id="4" name="ตัวแทนวันที่ 3"/>
          <p:cNvSpPr>
            <a:spLocks noGrp="1"/>
          </p:cNvSpPr>
          <p:nvPr>
            <p:ph type="dt" sz="half" idx="10"/>
          </p:nvPr>
        </p:nvSpPr>
        <p:spPr/>
        <p:txBody>
          <a:bodyPr/>
          <a:lstStyle/>
          <a:p>
            <a:fld id="{624E3BD6-2022-4EE4-8FCB-FF73E7C37D51}"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5045867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457200" y="404664"/>
            <a:ext cx="8229600" cy="5721499"/>
          </a:xfrm>
        </p:spPr>
        <p:txBody>
          <a:bodyPr>
            <a:normAutofit fontScale="70000" lnSpcReduction="20000"/>
          </a:bodyPr>
          <a:lstStyle/>
          <a:p>
            <a:pPr marL="0" indent="0">
              <a:buNone/>
            </a:pPr>
            <a:r>
              <a:rPr lang="en-US" dirty="0" smtClean="0"/>
              <a:t>{ </a:t>
            </a:r>
          </a:p>
          <a:p>
            <a:pPr marL="0" indent="0">
              <a:buNone/>
            </a:pPr>
            <a:r>
              <a:rPr lang="en-US" dirty="0" smtClean="0"/>
              <a:t>   "ID":["1","2","3","4","5","6","7","8" ],</a:t>
            </a:r>
          </a:p>
          <a:p>
            <a:pPr marL="0" indent="0">
              <a:buNone/>
            </a:pPr>
            <a:r>
              <a:rPr lang="en-US" dirty="0" smtClean="0"/>
              <a:t>   "Name":["</a:t>
            </a:r>
            <a:r>
              <a:rPr lang="en-US" dirty="0" err="1" smtClean="0"/>
              <a:t>Rick","Dan","Michelle","Ryan","Gary","Nina","Simon","Guru</a:t>
            </a:r>
            <a:r>
              <a:rPr lang="en-US" dirty="0" smtClean="0"/>
              <a:t>" ],</a:t>
            </a:r>
          </a:p>
          <a:p>
            <a:pPr marL="0" indent="0">
              <a:buNone/>
            </a:pPr>
            <a:r>
              <a:rPr lang="en-US" dirty="0" smtClean="0"/>
              <a:t>   "Salary":["623.3","515.2","611","729","843.25","578","632.8","722.5" ],</a:t>
            </a:r>
          </a:p>
          <a:p>
            <a:pPr marL="0" indent="0">
              <a:buNone/>
            </a:pPr>
            <a:r>
              <a:rPr lang="en-US" dirty="0" smtClean="0"/>
              <a:t>   </a:t>
            </a:r>
          </a:p>
          <a:p>
            <a:pPr marL="0" indent="0">
              <a:buNone/>
            </a:pPr>
            <a:r>
              <a:rPr lang="en-US" dirty="0" smtClean="0"/>
              <a:t>   "</a:t>
            </a:r>
            <a:r>
              <a:rPr lang="en-US" dirty="0" err="1" smtClean="0"/>
              <a:t>StartDate</a:t>
            </a:r>
            <a:r>
              <a:rPr lang="en-US" dirty="0" smtClean="0"/>
              <a:t>":[ "1/1/2012","9/23/2013","11/15/2014","5/11/2014","3/27/2015","5/21/2013",</a:t>
            </a:r>
          </a:p>
          <a:p>
            <a:pPr marL="0" indent="0">
              <a:buNone/>
            </a:pPr>
            <a:r>
              <a:rPr lang="en-US" dirty="0" smtClean="0"/>
              <a:t>      "7/30/2013","6/17/2014"],</a:t>
            </a:r>
          </a:p>
          <a:p>
            <a:pPr marL="0" indent="0">
              <a:buNone/>
            </a:pPr>
            <a:r>
              <a:rPr lang="en-US" dirty="0" smtClean="0"/>
              <a:t>   "</a:t>
            </a:r>
            <a:r>
              <a:rPr lang="en-US" dirty="0" err="1" smtClean="0"/>
              <a:t>Dept</a:t>
            </a:r>
            <a:r>
              <a:rPr lang="en-US" dirty="0" smtClean="0"/>
              <a:t>":[ "IT","Operations","IT","HR","Finance","IT","Operations","Finance"]</a:t>
            </a:r>
          </a:p>
          <a:p>
            <a:pPr marL="0" indent="0">
              <a:buNone/>
            </a:pPr>
            <a:r>
              <a:rPr lang="en-US" dirty="0" smtClean="0"/>
              <a:t>}</a:t>
            </a:r>
          </a:p>
          <a:p>
            <a:endParaRPr lang="th-TH" dirty="0"/>
          </a:p>
        </p:txBody>
      </p:sp>
      <p:sp>
        <p:nvSpPr>
          <p:cNvPr id="2" name="ตัวแทนวันที่ 1"/>
          <p:cNvSpPr>
            <a:spLocks noGrp="1"/>
          </p:cNvSpPr>
          <p:nvPr>
            <p:ph type="dt" sz="half" idx="10"/>
          </p:nvPr>
        </p:nvSpPr>
        <p:spPr/>
        <p:txBody>
          <a:bodyPr/>
          <a:lstStyle/>
          <a:p>
            <a:fld id="{B9FFFDF1-F50A-46BD-9E48-D50A56477274}" type="datetime1">
              <a:rPr lang="th-TH" smtClean="0"/>
              <a:t>07/06/60</a:t>
            </a:fld>
            <a:endParaRPr lang="th-TH"/>
          </a:p>
        </p:txBody>
      </p:sp>
      <p:sp>
        <p:nvSpPr>
          <p:cNvPr id="4" name="ตัวแทนท้ายกระดาษ 3"/>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7340353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Read the JSON File</a:t>
            </a:r>
            <a:br>
              <a:rPr lang="en-US" dirty="0" smtClean="0"/>
            </a:br>
            <a:endParaRPr lang="th-TH" dirty="0"/>
          </a:p>
        </p:txBody>
      </p:sp>
      <p:sp>
        <p:nvSpPr>
          <p:cNvPr id="3" name="ตัวแทนเนื้อหา 2"/>
          <p:cNvSpPr>
            <a:spLocks noGrp="1"/>
          </p:cNvSpPr>
          <p:nvPr>
            <p:ph idx="1"/>
          </p:nvPr>
        </p:nvSpPr>
        <p:spPr/>
        <p:txBody>
          <a:bodyPr>
            <a:normAutofit fontScale="92500" lnSpcReduction="20000"/>
          </a:bodyPr>
          <a:lstStyle/>
          <a:p>
            <a:pPr marL="0" indent="0">
              <a:buNone/>
            </a:pPr>
            <a:r>
              <a:rPr lang="en-US" dirty="0" smtClean="0"/>
              <a:t>The JSON file is read by R using the function from JSON(). It is stored as a list in R.</a:t>
            </a:r>
          </a:p>
          <a:p>
            <a:pPr marL="0" indent="0">
              <a:buNone/>
            </a:pPr>
            <a:r>
              <a:rPr lang="en-US" dirty="0" smtClean="0"/>
              <a:t># Load the package required to read JSON files.</a:t>
            </a:r>
          </a:p>
          <a:p>
            <a:pPr marL="0" indent="0">
              <a:buNone/>
            </a:pPr>
            <a:r>
              <a:rPr lang="en-US" dirty="0" smtClean="0"/>
              <a:t>library("</a:t>
            </a:r>
            <a:r>
              <a:rPr lang="en-US" dirty="0" err="1" smtClean="0"/>
              <a:t>rjson</a:t>
            </a:r>
            <a:r>
              <a:rPr lang="en-US" dirty="0" smtClean="0"/>
              <a:t>")</a:t>
            </a:r>
          </a:p>
          <a:p>
            <a:pPr marL="0" indent="0">
              <a:buNone/>
            </a:pPr>
            <a:endParaRPr lang="en-US" dirty="0" smtClean="0"/>
          </a:p>
          <a:p>
            <a:pPr marL="0" indent="0">
              <a:buNone/>
            </a:pPr>
            <a:r>
              <a:rPr lang="en-US" dirty="0" smtClean="0"/>
              <a:t># Give the input file name to the function.</a:t>
            </a:r>
          </a:p>
          <a:p>
            <a:pPr marL="0" indent="0">
              <a:buNone/>
            </a:pPr>
            <a:r>
              <a:rPr lang="en-US" dirty="0" smtClean="0"/>
              <a:t>result &lt;- </a:t>
            </a:r>
            <a:r>
              <a:rPr lang="en-US" dirty="0" err="1" smtClean="0"/>
              <a:t>fromJSON</a:t>
            </a:r>
            <a:r>
              <a:rPr lang="en-US" dirty="0" smtClean="0"/>
              <a:t>(file = "</a:t>
            </a:r>
            <a:r>
              <a:rPr lang="en-US" dirty="0" err="1" smtClean="0"/>
              <a:t>input.json</a:t>
            </a:r>
            <a:r>
              <a:rPr lang="en-US" dirty="0" smtClean="0"/>
              <a:t>")</a:t>
            </a:r>
          </a:p>
          <a:p>
            <a:pPr marL="0" indent="0">
              <a:buNone/>
            </a:pPr>
            <a:endParaRPr lang="en-US" dirty="0" smtClean="0"/>
          </a:p>
          <a:p>
            <a:pPr marL="0" indent="0">
              <a:buNone/>
            </a:pPr>
            <a:r>
              <a:rPr lang="en-US" dirty="0" smtClean="0"/>
              <a:t># Print the result.</a:t>
            </a:r>
          </a:p>
          <a:p>
            <a:pPr marL="0" indent="0">
              <a:buNone/>
            </a:pPr>
            <a:r>
              <a:rPr lang="en-US" dirty="0" smtClean="0"/>
              <a:t>print(result)</a:t>
            </a:r>
          </a:p>
          <a:p>
            <a:endParaRPr lang="th-TH" dirty="0"/>
          </a:p>
        </p:txBody>
      </p:sp>
      <p:sp>
        <p:nvSpPr>
          <p:cNvPr id="4" name="ตัวแทนวันที่ 3"/>
          <p:cNvSpPr>
            <a:spLocks noGrp="1"/>
          </p:cNvSpPr>
          <p:nvPr>
            <p:ph type="dt" sz="half" idx="10"/>
          </p:nvPr>
        </p:nvSpPr>
        <p:spPr/>
        <p:txBody>
          <a:bodyPr/>
          <a:lstStyle/>
          <a:p>
            <a:fld id="{5541F15B-4E52-44E1-8357-E41F0B70AE17}"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7028700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Convert JSON to a Data Frame</a:t>
            </a:r>
            <a:br>
              <a:rPr lang="en-US" dirty="0" smtClean="0"/>
            </a:br>
            <a:endParaRPr lang="th-TH" dirty="0"/>
          </a:p>
        </p:txBody>
      </p:sp>
      <p:sp>
        <p:nvSpPr>
          <p:cNvPr id="3" name="ตัวแทนเนื้อหา 2"/>
          <p:cNvSpPr>
            <a:spLocks noGrp="1"/>
          </p:cNvSpPr>
          <p:nvPr>
            <p:ph idx="1"/>
          </p:nvPr>
        </p:nvSpPr>
        <p:spPr/>
        <p:txBody>
          <a:bodyPr>
            <a:normAutofit fontScale="77500" lnSpcReduction="20000"/>
          </a:bodyPr>
          <a:lstStyle/>
          <a:p>
            <a:pPr marL="0" indent="0">
              <a:buNone/>
            </a:pPr>
            <a:r>
              <a:rPr lang="en-US" dirty="0" smtClean="0"/>
              <a:t>We can convert the extracted data above to a R data frame for further analysis using the </a:t>
            </a:r>
            <a:r>
              <a:rPr lang="en-US" dirty="0" err="1" smtClean="0"/>
              <a:t>as.data.frame</a:t>
            </a:r>
            <a:r>
              <a:rPr lang="en-US" dirty="0" smtClean="0"/>
              <a:t>() function.</a:t>
            </a:r>
          </a:p>
          <a:p>
            <a:pPr marL="0" indent="0">
              <a:buNone/>
            </a:pPr>
            <a:r>
              <a:rPr lang="en-US" dirty="0" smtClean="0"/>
              <a:t># Load the package required to read JSON files.</a:t>
            </a:r>
          </a:p>
          <a:p>
            <a:pPr marL="0" indent="0">
              <a:buNone/>
            </a:pPr>
            <a:r>
              <a:rPr lang="en-US" dirty="0" smtClean="0"/>
              <a:t>library("</a:t>
            </a:r>
            <a:r>
              <a:rPr lang="en-US" dirty="0" err="1" smtClean="0"/>
              <a:t>rjson</a:t>
            </a:r>
            <a:r>
              <a:rPr lang="en-US" dirty="0" smtClean="0"/>
              <a:t>")</a:t>
            </a:r>
          </a:p>
          <a:p>
            <a:pPr marL="0" indent="0">
              <a:buNone/>
            </a:pPr>
            <a:endParaRPr lang="en-US" dirty="0" smtClean="0"/>
          </a:p>
          <a:p>
            <a:pPr marL="0" indent="0">
              <a:buNone/>
            </a:pPr>
            <a:r>
              <a:rPr lang="en-US" dirty="0" smtClean="0"/>
              <a:t># Give the input file name to the function.</a:t>
            </a:r>
          </a:p>
          <a:p>
            <a:pPr marL="0" indent="0">
              <a:buNone/>
            </a:pPr>
            <a:r>
              <a:rPr lang="en-US" dirty="0" smtClean="0"/>
              <a:t>result &lt;- </a:t>
            </a:r>
            <a:r>
              <a:rPr lang="en-US" dirty="0" err="1" smtClean="0"/>
              <a:t>fromJSON</a:t>
            </a:r>
            <a:r>
              <a:rPr lang="en-US" dirty="0" smtClean="0"/>
              <a:t>(file = "</a:t>
            </a:r>
            <a:r>
              <a:rPr lang="en-US" dirty="0" err="1" smtClean="0"/>
              <a:t>input.json</a:t>
            </a:r>
            <a:r>
              <a:rPr lang="en-US" dirty="0" smtClean="0"/>
              <a:t>")</a:t>
            </a:r>
          </a:p>
          <a:p>
            <a:pPr marL="0" indent="0">
              <a:buNone/>
            </a:pPr>
            <a:endParaRPr lang="en-US" dirty="0" smtClean="0"/>
          </a:p>
          <a:p>
            <a:pPr marL="0" indent="0">
              <a:buNone/>
            </a:pPr>
            <a:r>
              <a:rPr lang="en-US" dirty="0" smtClean="0"/>
              <a:t># Convert JSON file to a data frame.</a:t>
            </a:r>
          </a:p>
          <a:p>
            <a:pPr marL="0" indent="0">
              <a:buNone/>
            </a:pPr>
            <a:r>
              <a:rPr lang="en-US" dirty="0" err="1" smtClean="0"/>
              <a:t>json_data_frame</a:t>
            </a:r>
            <a:r>
              <a:rPr lang="en-US" dirty="0" smtClean="0"/>
              <a:t> &lt;- </a:t>
            </a:r>
            <a:r>
              <a:rPr lang="en-US" dirty="0" err="1" smtClean="0"/>
              <a:t>as.data.frame</a:t>
            </a:r>
            <a:r>
              <a:rPr lang="en-US" dirty="0" smtClean="0"/>
              <a:t>(result)</a:t>
            </a:r>
          </a:p>
          <a:p>
            <a:pPr marL="0" indent="0">
              <a:buNone/>
            </a:pPr>
            <a:endParaRPr lang="en-US" dirty="0" smtClean="0"/>
          </a:p>
          <a:p>
            <a:pPr marL="0" indent="0">
              <a:buNone/>
            </a:pPr>
            <a:r>
              <a:rPr lang="en-US" dirty="0" smtClean="0"/>
              <a:t>print(</a:t>
            </a:r>
            <a:r>
              <a:rPr lang="en-US" dirty="0" err="1" smtClean="0"/>
              <a:t>json_data_frame</a:t>
            </a:r>
            <a:r>
              <a:rPr lang="en-US" dirty="0" smtClean="0"/>
              <a:t>)</a:t>
            </a:r>
          </a:p>
          <a:p>
            <a:endParaRPr lang="th-TH" dirty="0"/>
          </a:p>
        </p:txBody>
      </p:sp>
      <p:sp>
        <p:nvSpPr>
          <p:cNvPr id="4" name="ตัวแทนวันที่ 3"/>
          <p:cNvSpPr>
            <a:spLocks noGrp="1"/>
          </p:cNvSpPr>
          <p:nvPr>
            <p:ph type="dt" sz="half" idx="10"/>
          </p:nvPr>
        </p:nvSpPr>
        <p:spPr/>
        <p:txBody>
          <a:bodyPr/>
          <a:lstStyle/>
          <a:p>
            <a:fld id="{DC5F9013-D44E-4560-B927-7AC4E616DB4E}"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8014389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a:t>R - Mean, Median &amp; Mode</a:t>
            </a:r>
            <a:br>
              <a:rPr lang="en-US" dirty="0"/>
            </a:br>
            <a:endParaRPr lang="th-TH" dirty="0"/>
          </a:p>
        </p:txBody>
      </p:sp>
      <p:sp>
        <p:nvSpPr>
          <p:cNvPr id="3" name="ตัวแทนเนื้อหา 2"/>
          <p:cNvSpPr>
            <a:spLocks noGrp="1"/>
          </p:cNvSpPr>
          <p:nvPr>
            <p:ph idx="1"/>
          </p:nvPr>
        </p:nvSpPr>
        <p:spPr>
          <a:xfrm>
            <a:off x="457200" y="1052736"/>
            <a:ext cx="8229600" cy="5073427"/>
          </a:xfrm>
        </p:spPr>
        <p:txBody>
          <a:bodyPr>
            <a:normAutofit fontScale="62500" lnSpcReduction="20000"/>
          </a:bodyPr>
          <a:lstStyle/>
          <a:p>
            <a:pPr marL="0" indent="0">
              <a:buNone/>
            </a:pPr>
            <a:r>
              <a:rPr lang="en-US" dirty="0" smtClean="0"/>
              <a:t>Statistical analysis in R is performed by using many in-built functions. Most of these functions are part of the R base package. These functions take R vector as an input along with the arguments and give the result.</a:t>
            </a:r>
          </a:p>
          <a:p>
            <a:pPr marL="0" indent="0">
              <a:buNone/>
            </a:pPr>
            <a:endParaRPr lang="en-US" dirty="0" smtClean="0"/>
          </a:p>
          <a:p>
            <a:pPr marL="0" indent="0">
              <a:buNone/>
            </a:pPr>
            <a:r>
              <a:rPr lang="en-US" dirty="0" smtClean="0"/>
              <a:t>The functions we are discussing in this chapter are mean, median and mode.</a:t>
            </a:r>
          </a:p>
          <a:p>
            <a:pPr marL="0" indent="0">
              <a:buNone/>
            </a:pPr>
            <a:endParaRPr lang="en-US" dirty="0" smtClean="0"/>
          </a:p>
          <a:p>
            <a:pPr marL="0" indent="0">
              <a:buNone/>
            </a:pPr>
            <a:r>
              <a:rPr lang="en-US" dirty="0" smtClean="0"/>
              <a:t>Mean</a:t>
            </a:r>
          </a:p>
          <a:p>
            <a:pPr marL="0" indent="0">
              <a:buNone/>
            </a:pPr>
            <a:r>
              <a:rPr lang="en-US" dirty="0" smtClean="0"/>
              <a:t>It is calculated by taking the sum of the values and dividing with the number of values in a data series.</a:t>
            </a:r>
          </a:p>
          <a:p>
            <a:pPr marL="0" indent="0">
              <a:buNone/>
            </a:pPr>
            <a:endParaRPr lang="en-US" dirty="0" smtClean="0"/>
          </a:p>
          <a:p>
            <a:pPr marL="0" indent="0">
              <a:buNone/>
            </a:pPr>
            <a:r>
              <a:rPr lang="en-US" dirty="0" smtClean="0"/>
              <a:t>The function mean() is used to calculate this in R.</a:t>
            </a:r>
          </a:p>
          <a:p>
            <a:pPr marL="0" indent="0">
              <a:buNone/>
            </a:pPr>
            <a:endParaRPr lang="en-US" dirty="0" smtClean="0"/>
          </a:p>
          <a:p>
            <a:pPr marL="0" indent="0">
              <a:buNone/>
            </a:pPr>
            <a:r>
              <a:rPr lang="en-US" dirty="0" smtClean="0"/>
              <a:t>Syntax</a:t>
            </a:r>
          </a:p>
          <a:p>
            <a:pPr marL="0" indent="0">
              <a:buNone/>
            </a:pPr>
            <a:r>
              <a:rPr lang="en-US" dirty="0" smtClean="0"/>
              <a:t>The basic syntax for calculating mean in R is −</a:t>
            </a:r>
          </a:p>
          <a:p>
            <a:pPr marL="0" indent="0">
              <a:buNone/>
            </a:pPr>
            <a:endParaRPr lang="en-US" dirty="0" smtClean="0"/>
          </a:p>
          <a:p>
            <a:pPr marL="0" indent="0">
              <a:buNone/>
            </a:pPr>
            <a:r>
              <a:rPr lang="en-US" dirty="0" smtClean="0"/>
              <a:t>mean(x, trim = 0, na.rm = FALSE, ...)</a:t>
            </a:r>
            <a:endParaRPr lang="th-TH" dirty="0"/>
          </a:p>
        </p:txBody>
      </p:sp>
      <p:sp>
        <p:nvSpPr>
          <p:cNvPr id="4" name="ตัวแทนวันที่ 3"/>
          <p:cNvSpPr>
            <a:spLocks noGrp="1"/>
          </p:cNvSpPr>
          <p:nvPr>
            <p:ph type="dt" sz="half" idx="10"/>
          </p:nvPr>
        </p:nvSpPr>
        <p:spPr/>
        <p:txBody>
          <a:bodyPr/>
          <a:lstStyle/>
          <a:p>
            <a:fld id="{ADF61BBA-BCB9-4858-B901-3FEB21400878}"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7373290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457200" y="692696"/>
            <a:ext cx="8229600" cy="5433467"/>
          </a:xfrm>
        </p:spPr>
        <p:txBody>
          <a:bodyPr>
            <a:normAutofit fontScale="70000" lnSpcReduction="20000"/>
          </a:bodyPr>
          <a:lstStyle/>
          <a:p>
            <a:pPr marL="0" indent="0">
              <a:buNone/>
            </a:pPr>
            <a:r>
              <a:rPr lang="en-US" dirty="0" smtClean="0"/>
              <a:t>Following is the description of the parameters used −</a:t>
            </a:r>
          </a:p>
          <a:p>
            <a:pPr marL="0" indent="0">
              <a:buNone/>
            </a:pPr>
            <a:endParaRPr lang="en-US" dirty="0" smtClean="0"/>
          </a:p>
          <a:p>
            <a:pPr marL="0" indent="0">
              <a:buNone/>
            </a:pPr>
            <a:r>
              <a:rPr lang="en-US" dirty="0" smtClean="0"/>
              <a:t>x is the input vector.</a:t>
            </a:r>
          </a:p>
          <a:p>
            <a:pPr marL="0" indent="0">
              <a:buNone/>
            </a:pPr>
            <a:endParaRPr lang="en-US" dirty="0" smtClean="0"/>
          </a:p>
          <a:p>
            <a:pPr marL="0" indent="0">
              <a:buNone/>
            </a:pPr>
            <a:r>
              <a:rPr lang="en-US" dirty="0" smtClean="0"/>
              <a:t>trim is used to drop some observations from both end of the sorted vector.</a:t>
            </a:r>
          </a:p>
          <a:p>
            <a:pPr marL="0" indent="0">
              <a:buNone/>
            </a:pPr>
            <a:endParaRPr lang="en-US" dirty="0" smtClean="0"/>
          </a:p>
          <a:p>
            <a:pPr marL="0" indent="0">
              <a:buNone/>
            </a:pPr>
            <a:r>
              <a:rPr lang="en-US" dirty="0" smtClean="0"/>
              <a:t>na.rm is used to remove the missing values from the input vector.</a:t>
            </a:r>
          </a:p>
          <a:p>
            <a:pPr marL="0" indent="0">
              <a:buNone/>
            </a:pPr>
            <a:endParaRPr lang="en-US" dirty="0" smtClean="0"/>
          </a:p>
          <a:p>
            <a:pPr marL="0" indent="0">
              <a:buNone/>
            </a:pPr>
            <a:r>
              <a:rPr lang="en-US" dirty="0" smtClean="0"/>
              <a:t>Example</a:t>
            </a:r>
          </a:p>
          <a:p>
            <a:pPr marL="0" indent="0">
              <a:buNone/>
            </a:pPr>
            <a:r>
              <a:rPr lang="en-US" dirty="0" smtClean="0"/>
              <a:t># Create a vector. </a:t>
            </a:r>
          </a:p>
          <a:p>
            <a:pPr marL="0" indent="0">
              <a:buNone/>
            </a:pPr>
            <a:r>
              <a:rPr lang="en-US" dirty="0" smtClean="0"/>
              <a:t>x &lt;- c(12,7,3,4.2,18,2,54,-21,8,-5)</a:t>
            </a:r>
          </a:p>
          <a:p>
            <a:pPr marL="0" indent="0">
              <a:buNone/>
            </a:pPr>
            <a:endParaRPr lang="en-US" dirty="0" smtClean="0"/>
          </a:p>
          <a:p>
            <a:pPr marL="0" indent="0">
              <a:buNone/>
            </a:pPr>
            <a:r>
              <a:rPr lang="en-US" dirty="0" smtClean="0"/>
              <a:t># Find Mean.</a:t>
            </a:r>
          </a:p>
          <a:p>
            <a:pPr marL="0" indent="0">
              <a:buNone/>
            </a:pPr>
            <a:r>
              <a:rPr lang="en-US" dirty="0" err="1" smtClean="0"/>
              <a:t>result.mean</a:t>
            </a:r>
            <a:r>
              <a:rPr lang="en-US" dirty="0" smtClean="0"/>
              <a:t> &lt;- mean(x)</a:t>
            </a:r>
          </a:p>
          <a:p>
            <a:pPr marL="0" indent="0">
              <a:buNone/>
            </a:pPr>
            <a:r>
              <a:rPr lang="en-US" dirty="0" smtClean="0"/>
              <a:t>print(</a:t>
            </a:r>
            <a:r>
              <a:rPr lang="en-US" dirty="0" err="1" smtClean="0"/>
              <a:t>result.mean</a:t>
            </a:r>
            <a:r>
              <a:rPr lang="en-US" dirty="0" smtClean="0"/>
              <a:t>)</a:t>
            </a:r>
            <a:endParaRPr lang="th-TH" dirty="0"/>
          </a:p>
        </p:txBody>
      </p:sp>
      <p:sp>
        <p:nvSpPr>
          <p:cNvPr id="2" name="ตัวแทนวันที่ 1"/>
          <p:cNvSpPr>
            <a:spLocks noGrp="1"/>
          </p:cNvSpPr>
          <p:nvPr>
            <p:ph type="dt" sz="half" idx="10"/>
          </p:nvPr>
        </p:nvSpPr>
        <p:spPr/>
        <p:txBody>
          <a:bodyPr/>
          <a:lstStyle/>
          <a:p>
            <a:fld id="{1CBE423F-7201-406C-983D-CF058FBEDAD5}" type="datetime1">
              <a:rPr lang="th-TH" smtClean="0"/>
              <a:t>07/06/60</a:t>
            </a:fld>
            <a:endParaRPr lang="th-TH"/>
          </a:p>
        </p:txBody>
      </p:sp>
      <p:sp>
        <p:nvSpPr>
          <p:cNvPr id="4" name="ตัวแทนท้ายกระดาษ 3"/>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8139527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applying Trim Option</a:t>
            </a:r>
            <a:br>
              <a:rPr lang="en-US" dirty="0" smtClean="0"/>
            </a:br>
            <a:endParaRPr lang="th-TH" dirty="0"/>
          </a:p>
        </p:txBody>
      </p:sp>
      <p:sp>
        <p:nvSpPr>
          <p:cNvPr id="3" name="ตัวแทนเนื้อหา 2"/>
          <p:cNvSpPr>
            <a:spLocks noGrp="1"/>
          </p:cNvSpPr>
          <p:nvPr>
            <p:ph idx="1"/>
          </p:nvPr>
        </p:nvSpPr>
        <p:spPr>
          <a:xfrm>
            <a:off x="457200" y="1196752"/>
            <a:ext cx="8229600" cy="4929411"/>
          </a:xfrm>
        </p:spPr>
        <p:txBody>
          <a:bodyPr>
            <a:normAutofit fontScale="62500" lnSpcReduction="20000"/>
          </a:bodyPr>
          <a:lstStyle/>
          <a:p>
            <a:r>
              <a:rPr lang="en-US" dirty="0" smtClean="0"/>
              <a:t>When trim parameter is supplied, the values in the vector get sorted and then the required numbers of observations are dropped from calculating the mean.</a:t>
            </a:r>
          </a:p>
          <a:p>
            <a:endParaRPr lang="en-US" dirty="0" smtClean="0"/>
          </a:p>
          <a:p>
            <a:r>
              <a:rPr lang="en-US" dirty="0" smtClean="0"/>
              <a:t>When trim = 0.3, 3 values from each end will be dropped from the calculations to find mean.</a:t>
            </a:r>
          </a:p>
          <a:p>
            <a:endParaRPr lang="en-US" dirty="0" smtClean="0"/>
          </a:p>
          <a:p>
            <a:r>
              <a:rPr lang="en-US" dirty="0" smtClean="0"/>
              <a:t>In this case the sorted vector is (−21, −5, 2, 3, 4.2, 7, 8, 12, 18, 54) and the values removed from the vector for calculating mean are (−21,−5,2) from left and (12,18,54) from right.</a:t>
            </a:r>
          </a:p>
          <a:p>
            <a:endParaRPr lang="en-US" dirty="0" smtClean="0"/>
          </a:p>
          <a:p>
            <a:r>
              <a:rPr lang="en-US" dirty="0" smtClean="0"/>
              <a:t># Create a vector.</a:t>
            </a:r>
          </a:p>
          <a:p>
            <a:r>
              <a:rPr lang="en-US" dirty="0" smtClean="0"/>
              <a:t>x &lt;- c(12,7,3,4.2,18,2,54,-21,8,-5)</a:t>
            </a:r>
          </a:p>
          <a:p>
            <a:endParaRPr lang="en-US" dirty="0" smtClean="0"/>
          </a:p>
          <a:p>
            <a:r>
              <a:rPr lang="en-US" dirty="0" smtClean="0"/>
              <a:t># Find Mean.</a:t>
            </a:r>
          </a:p>
          <a:p>
            <a:r>
              <a:rPr lang="en-US" dirty="0" err="1" smtClean="0"/>
              <a:t>result.mean</a:t>
            </a:r>
            <a:r>
              <a:rPr lang="en-US" dirty="0" smtClean="0"/>
              <a:t> &lt;-  mean(</a:t>
            </a:r>
            <a:r>
              <a:rPr lang="en-US" dirty="0" err="1" smtClean="0"/>
              <a:t>x,trim</a:t>
            </a:r>
            <a:r>
              <a:rPr lang="en-US" dirty="0" smtClean="0"/>
              <a:t> = 0.3)</a:t>
            </a:r>
          </a:p>
          <a:p>
            <a:r>
              <a:rPr lang="en-US" dirty="0" smtClean="0"/>
              <a:t>print(</a:t>
            </a:r>
            <a:r>
              <a:rPr lang="en-US" dirty="0" err="1" smtClean="0"/>
              <a:t>result.mean</a:t>
            </a:r>
            <a:r>
              <a:rPr lang="en-US" dirty="0" smtClean="0"/>
              <a:t>)</a:t>
            </a:r>
            <a:endParaRPr lang="th-TH" dirty="0"/>
          </a:p>
        </p:txBody>
      </p:sp>
      <p:sp>
        <p:nvSpPr>
          <p:cNvPr id="4" name="ตัวแทนวันที่ 3"/>
          <p:cNvSpPr>
            <a:spLocks noGrp="1"/>
          </p:cNvSpPr>
          <p:nvPr>
            <p:ph type="dt" sz="half" idx="10"/>
          </p:nvPr>
        </p:nvSpPr>
        <p:spPr/>
        <p:txBody>
          <a:bodyPr/>
          <a:lstStyle/>
          <a:p>
            <a:fld id="{A7EEA66B-088B-4603-850D-791472F5083C}"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5854962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Median</a:t>
            </a:r>
            <a:br>
              <a:rPr lang="en-US" dirty="0" smtClean="0"/>
            </a:br>
            <a:endParaRPr lang="th-TH" dirty="0"/>
          </a:p>
        </p:txBody>
      </p:sp>
      <p:sp>
        <p:nvSpPr>
          <p:cNvPr id="3" name="ตัวแทนเนื้อหา 2"/>
          <p:cNvSpPr>
            <a:spLocks noGrp="1"/>
          </p:cNvSpPr>
          <p:nvPr>
            <p:ph idx="1"/>
          </p:nvPr>
        </p:nvSpPr>
        <p:spPr>
          <a:xfrm>
            <a:off x="457200" y="908720"/>
            <a:ext cx="8229600" cy="5760640"/>
          </a:xfrm>
        </p:spPr>
        <p:txBody>
          <a:bodyPr>
            <a:normAutofit fontScale="55000" lnSpcReduction="20000"/>
          </a:bodyPr>
          <a:lstStyle/>
          <a:p>
            <a:pPr marL="0" indent="0">
              <a:buNone/>
            </a:pPr>
            <a:r>
              <a:rPr lang="en-US" dirty="0" smtClean="0"/>
              <a:t>The middle most value in a data series is called the median. The median() function is used in R to calculate this value.</a:t>
            </a:r>
          </a:p>
          <a:p>
            <a:pPr marL="0" indent="0">
              <a:buNone/>
            </a:pPr>
            <a:endParaRPr lang="en-US" dirty="0" smtClean="0"/>
          </a:p>
          <a:p>
            <a:pPr marL="0" indent="0">
              <a:buNone/>
            </a:pPr>
            <a:r>
              <a:rPr lang="en-US" dirty="0" smtClean="0"/>
              <a:t>Syntax</a:t>
            </a:r>
          </a:p>
          <a:p>
            <a:pPr marL="0" indent="0">
              <a:buNone/>
            </a:pPr>
            <a:r>
              <a:rPr lang="en-US" dirty="0" smtClean="0"/>
              <a:t>The basic syntax for calculating median in R is −</a:t>
            </a:r>
          </a:p>
          <a:p>
            <a:pPr marL="0" indent="0">
              <a:buNone/>
            </a:pPr>
            <a:endParaRPr lang="en-US" dirty="0" smtClean="0"/>
          </a:p>
          <a:p>
            <a:pPr marL="0" indent="0">
              <a:buNone/>
            </a:pPr>
            <a:r>
              <a:rPr lang="en-US" dirty="0" smtClean="0"/>
              <a:t>median(x, na.rm = FALSE)</a:t>
            </a:r>
          </a:p>
          <a:p>
            <a:pPr marL="0" indent="0">
              <a:buNone/>
            </a:pPr>
            <a:r>
              <a:rPr lang="en-US" dirty="0" smtClean="0"/>
              <a:t>Following is the description of the parameters used −</a:t>
            </a:r>
          </a:p>
          <a:p>
            <a:pPr marL="0" indent="0">
              <a:buNone/>
            </a:pPr>
            <a:endParaRPr lang="en-US" dirty="0" smtClean="0"/>
          </a:p>
          <a:p>
            <a:pPr marL="0" indent="0">
              <a:buNone/>
            </a:pPr>
            <a:r>
              <a:rPr lang="en-US" dirty="0" smtClean="0"/>
              <a:t>x is the input vector.</a:t>
            </a:r>
          </a:p>
          <a:p>
            <a:pPr marL="0" indent="0">
              <a:buNone/>
            </a:pPr>
            <a:endParaRPr lang="en-US" dirty="0" smtClean="0"/>
          </a:p>
          <a:p>
            <a:pPr marL="0" indent="0">
              <a:buNone/>
            </a:pPr>
            <a:r>
              <a:rPr lang="en-US" dirty="0" smtClean="0"/>
              <a:t>na.rm is used to remove the missing values from the input vector.</a:t>
            </a:r>
          </a:p>
          <a:p>
            <a:pPr marL="0" indent="0">
              <a:buNone/>
            </a:pPr>
            <a:endParaRPr lang="en-US" dirty="0" smtClean="0"/>
          </a:p>
          <a:p>
            <a:pPr marL="0" indent="0">
              <a:buNone/>
            </a:pPr>
            <a:r>
              <a:rPr lang="en-US" dirty="0" smtClean="0"/>
              <a:t>Example</a:t>
            </a:r>
          </a:p>
          <a:p>
            <a:pPr marL="0" indent="0">
              <a:buNone/>
            </a:pPr>
            <a:r>
              <a:rPr lang="en-US" dirty="0" smtClean="0"/>
              <a:t># Create the vector.</a:t>
            </a:r>
          </a:p>
          <a:p>
            <a:pPr marL="0" indent="0">
              <a:buNone/>
            </a:pPr>
            <a:r>
              <a:rPr lang="en-US" dirty="0" smtClean="0"/>
              <a:t>x &lt;- c(12,7,3,4.2,18,2,54,-21,8,-5)</a:t>
            </a:r>
          </a:p>
          <a:p>
            <a:pPr marL="0" indent="0">
              <a:buNone/>
            </a:pPr>
            <a:endParaRPr lang="en-US" dirty="0" smtClean="0"/>
          </a:p>
          <a:p>
            <a:pPr marL="0" indent="0">
              <a:buNone/>
            </a:pPr>
            <a:r>
              <a:rPr lang="en-US" dirty="0" smtClean="0"/>
              <a:t># Find the median.</a:t>
            </a:r>
          </a:p>
          <a:p>
            <a:pPr marL="0" indent="0">
              <a:buNone/>
            </a:pPr>
            <a:r>
              <a:rPr lang="en-US" dirty="0" err="1" smtClean="0"/>
              <a:t>median.result</a:t>
            </a:r>
            <a:r>
              <a:rPr lang="en-US" dirty="0" smtClean="0"/>
              <a:t> &lt;- median(x)</a:t>
            </a:r>
          </a:p>
          <a:p>
            <a:pPr marL="0" indent="0">
              <a:buNone/>
            </a:pPr>
            <a:r>
              <a:rPr lang="en-US" dirty="0" smtClean="0"/>
              <a:t>print(</a:t>
            </a:r>
            <a:r>
              <a:rPr lang="en-US" dirty="0" err="1" smtClean="0"/>
              <a:t>median.result</a:t>
            </a:r>
            <a:r>
              <a:rPr lang="en-US" dirty="0" smtClean="0"/>
              <a:t>)</a:t>
            </a:r>
            <a:endParaRPr lang="th-TH" dirty="0"/>
          </a:p>
        </p:txBody>
      </p:sp>
      <p:sp>
        <p:nvSpPr>
          <p:cNvPr id="4" name="ตัวแทนวันที่ 3"/>
          <p:cNvSpPr>
            <a:spLocks noGrp="1"/>
          </p:cNvSpPr>
          <p:nvPr>
            <p:ph type="dt" sz="half" idx="10"/>
          </p:nvPr>
        </p:nvSpPr>
        <p:spPr/>
        <p:txBody>
          <a:bodyPr/>
          <a:lstStyle/>
          <a:p>
            <a:fld id="{18629D78-24B9-42AF-9DAB-BD405A402DC2}"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8648769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Mode</a:t>
            </a:r>
            <a:br>
              <a:rPr lang="en-US" dirty="0" smtClean="0"/>
            </a:br>
            <a:endParaRPr lang="th-TH" dirty="0"/>
          </a:p>
        </p:txBody>
      </p:sp>
      <p:sp>
        <p:nvSpPr>
          <p:cNvPr id="3" name="ตัวแทนเนื้อหา 2"/>
          <p:cNvSpPr>
            <a:spLocks noGrp="1"/>
          </p:cNvSpPr>
          <p:nvPr>
            <p:ph idx="1"/>
          </p:nvPr>
        </p:nvSpPr>
        <p:spPr>
          <a:xfrm>
            <a:off x="457200" y="980728"/>
            <a:ext cx="8229600" cy="5760640"/>
          </a:xfrm>
        </p:spPr>
        <p:txBody>
          <a:bodyPr>
            <a:noAutofit/>
          </a:bodyPr>
          <a:lstStyle/>
          <a:p>
            <a:pPr marL="0" indent="0">
              <a:buNone/>
            </a:pPr>
            <a:r>
              <a:rPr lang="en-US" sz="1200" dirty="0" smtClean="0"/>
              <a:t>The mode is the value that has highest number of occurrences in a set of data. </a:t>
            </a:r>
            <a:r>
              <a:rPr lang="en-US" sz="1200" dirty="0" err="1" smtClean="0"/>
              <a:t>Unike</a:t>
            </a:r>
            <a:r>
              <a:rPr lang="en-US" sz="1200" dirty="0" smtClean="0"/>
              <a:t> mean and median, mode can have both numeric and character data.</a:t>
            </a:r>
          </a:p>
          <a:p>
            <a:pPr marL="0" indent="0">
              <a:buNone/>
            </a:pPr>
            <a:endParaRPr lang="en-US" sz="1200" dirty="0" smtClean="0"/>
          </a:p>
          <a:p>
            <a:pPr marL="0" indent="0">
              <a:buNone/>
            </a:pPr>
            <a:r>
              <a:rPr lang="en-US" sz="1200" dirty="0" smtClean="0"/>
              <a:t>R does not have a standard in-built function to calculate mode. So we create a user function to calculate mode of a data set in R. This function takes the vector as input and gives the mode value as output.</a:t>
            </a:r>
          </a:p>
          <a:p>
            <a:pPr marL="0" indent="0">
              <a:buNone/>
            </a:pPr>
            <a:endParaRPr lang="en-US" sz="1200" dirty="0" smtClean="0"/>
          </a:p>
          <a:p>
            <a:pPr marL="0" indent="0">
              <a:buNone/>
            </a:pPr>
            <a:r>
              <a:rPr lang="en-US" sz="1200" dirty="0" smtClean="0"/>
              <a:t>Example</a:t>
            </a:r>
          </a:p>
          <a:p>
            <a:pPr marL="0" indent="0">
              <a:buNone/>
            </a:pPr>
            <a:r>
              <a:rPr lang="en-US" sz="1200" dirty="0" smtClean="0"/>
              <a:t># Create the function.</a:t>
            </a:r>
          </a:p>
          <a:p>
            <a:pPr marL="0" indent="0">
              <a:buNone/>
            </a:pPr>
            <a:r>
              <a:rPr lang="en-US" sz="1200" dirty="0" err="1" smtClean="0"/>
              <a:t>getmode</a:t>
            </a:r>
            <a:r>
              <a:rPr lang="en-US" sz="1200" dirty="0" smtClean="0"/>
              <a:t> &lt;- function(v) {</a:t>
            </a:r>
          </a:p>
          <a:p>
            <a:pPr marL="0" indent="0">
              <a:buNone/>
            </a:pPr>
            <a:r>
              <a:rPr lang="en-US" sz="1200" dirty="0" smtClean="0"/>
              <a:t>   </a:t>
            </a:r>
            <a:r>
              <a:rPr lang="en-US" sz="1200" dirty="0" err="1" smtClean="0"/>
              <a:t>uniqv</a:t>
            </a:r>
            <a:r>
              <a:rPr lang="en-US" sz="1200" dirty="0" smtClean="0"/>
              <a:t> &lt;- unique(v)</a:t>
            </a:r>
          </a:p>
          <a:p>
            <a:pPr marL="0" indent="0">
              <a:buNone/>
            </a:pPr>
            <a:r>
              <a:rPr lang="en-US" sz="1200" dirty="0" smtClean="0"/>
              <a:t>   </a:t>
            </a:r>
            <a:r>
              <a:rPr lang="en-US" sz="1200" dirty="0" err="1" smtClean="0"/>
              <a:t>uniqv</a:t>
            </a:r>
            <a:r>
              <a:rPr lang="en-US" sz="1200" dirty="0" smtClean="0"/>
              <a:t>[</a:t>
            </a:r>
            <a:r>
              <a:rPr lang="en-US" sz="1200" dirty="0" err="1" smtClean="0"/>
              <a:t>which.max</a:t>
            </a:r>
            <a:r>
              <a:rPr lang="en-US" sz="1200" dirty="0" smtClean="0"/>
              <a:t>(tabulate(match(v, </a:t>
            </a:r>
            <a:r>
              <a:rPr lang="en-US" sz="1200" dirty="0" err="1" smtClean="0"/>
              <a:t>uniqv</a:t>
            </a:r>
            <a:r>
              <a:rPr lang="en-US" sz="1200" dirty="0" smtClean="0"/>
              <a:t>)))]</a:t>
            </a:r>
          </a:p>
          <a:p>
            <a:pPr marL="0" indent="0">
              <a:buNone/>
            </a:pPr>
            <a:r>
              <a:rPr lang="en-US" sz="1200" dirty="0" smtClean="0"/>
              <a:t>}</a:t>
            </a:r>
          </a:p>
          <a:p>
            <a:pPr marL="0" indent="0">
              <a:buNone/>
            </a:pPr>
            <a:endParaRPr lang="en-US" sz="1200" dirty="0" smtClean="0"/>
          </a:p>
          <a:p>
            <a:pPr marL="0" indent="0">
              <a:buNone/>
            </a:pPr>
            <a:r>
              <a:rPr lang="en-US" sz="1200" dirty="0" smtClean="0"/>
              <a:t># Create the vector with numbers.</a:t>
            </a:r>
          </a:p>
          <a:p>
            <a:pPr marL="0" indent="0">
              <a:buNone/>
            </a:pPr>
            <a:r>
              <a:rPr lang="en-US" sz="1200" dirty="0" smtClean="0"/>
              <a:t>v &lt;- c(2,1,2,3,1,2,3,4,1,5,5,3,2,3)</a:t>
            </a:r>
          </a:p>
          <a:p>
            <a:pPr marL="0" indent="0">
              <a:buNone/>
            </a:pPr>
            <a:endParaRPr lang="en-US" sz="1200" dirty="0" smtClean="0"/>
          </a:p>
          <a:p>
            <a:pPr marL="0" indent="0">
              <a:buNone/>
            </a:pPr>
            <a:r>
              <a:rPr lang="en-US" sz="1200" dirty="0" smtClean="0"/>
              <a:t># Calculate the mode using the user function.</a:t>
            </a:r>
          </a:p>
          <a:p>
            <a:pPr marL="0" indent="0">
              <a:buNone/>
            </a:pPr>
            <a:r>
              <a:rPr lang="en-US" sz="1200" dirty="0" smtClean="0"/>
              <a:t>result &lt;- </a:t>
            </a:r>
            <a:r>
              <a:rPr lang="en-US" sz="1200" dirty="0" err="1" smtClean="0"/>
              <a:t>getmode</a:t>
            </a:r>
            <a:r>
              <a:rPr lang="en-US" sz="1200" dirty="0" smtClean="0"/>
              <a:t>(v)</a:t>
            </a:r>
          </a:p>
          <a:p>
            <a:pPr marL="0" indent="0">
              <a:buNone/>
            </a:pPr>
            <a:r>
              <a:rPr lang="en-US" sz="1200" dirty="0" smtClean="0"/>
              <a:t>print(result)</a:t>
            </a:r>
          </a:p>
          <a:p>
            <a:pPr marL="0" indent="0">
              <a:buNone/>
            </a:pPr>
            <a:endParaRPr lang="en-US" sz="1200" dirty="0" smtClean="0"/>
          </a:p>
          <a:p>
            <a:pPr marL="0" indent="0">
              <a:buNone/>
            </a:pPr>
            <a:r>
              <a:rPr lang="en-US" sz="1200" dirty="0" smtClean="0"/>
              <a:t># Create the vector with characters.</a:t>
            </a:r>
          </a:p>
          <a:p>
            <a:pPr marL="0" indent="0">
              <a:buNone/>
            </a:pPr>
            <a:r>
              <a:rPr lang="en-US" sz="1200" dirty="0" err="1" smtClean="0"/>
              <a:t>charv</a:t>
            </a:r>
            <a:r>
              <a:rPr lang="en-US" sz="1200" dirty="0" smtClean="0"/>
              <a:t> &lt;- c("</a:t>
            </a:r>
            <a:r>
              <a:rPr lang="en-US" sz="1200" dirty="0" err="1" smtClean="0"/>
              <a:t>o","it","the","it","it</a:t>
            </a:r>
            <a:r>
              <a:rPr lang="en-US" sz="1200" dirty="0" smtClean="0"/>
              <a:t>")</a:t>
            </a:r>
          </a:p>
          <a:p>
            <a:pPr marL="0" indent="0">
              <a:buNone/>
            </a:pPr>
            <a:endParaRPr lang="en-US" sz="1200" dirty="0" smtClean="0"/>
          </a:p>
          <a:p>
            <a:pPr marL="0" indent="0">
              <a:buNone/>
            </a:pPr>
            <a:r>
              <a:rPr lang="en-US" sz="1200" dirty="0" smtClean="0"/>
              <a:t># Calculate the mode using the user function.</a:t>
            </a:r>
          </a:p>
          <a:p>
            <a:pPr marL="0" indent="0">
              <a:buNone/>
            </a:pPr>
            <a:r>
              <a:rPr lang="en-US" sz="1200" dirty="0" smtClean="0"/>
              <a:t>result &lt;- </a:t>
            </a:r>
            <a:r>
              <a:rPr lang="en-US" sz="1200" dirty="0" err="1" smtClean="0"/>
              <a:t>getmode</a:t>
            </a:r>
            <a:r>
              <a:rPr lang="en-US" sz="1200" dirty="0" smtClean="0"/>
              <a:t>(</a:t>
            </a:r>
            <a:r>
              <a:rPr lang="en-US" sz="1200" dirty="0" err="1" smtClean="0"/>
              <a:t>charv</a:t>
            </a:r>
            <a:r>
              <a:rPr lang="en-US" sz="1200" dirty="0" smtClean="0"/>
              <a:t>)</a:t>
            </a:r>
          </a:p>
          <a:p>
            <a:pPr marL="0" indent="0">
              <a:buNone/>
            </a:pPr>
            <a:r>
              <a:rPr lang="en-US" sz="1200" dirty="0" smtClean="0"/>
              <a:t>print(result)</a:t>
            </a:r>
            <a:endParaRPr lang="th-TH" sz="1200" dirty="0"/>
          </a:p>
        </p:txBody>
      </p:sp>
      <p:sp>
        <p:nvSpPr>
          <p:cNvPr id="4" name="ตัวแทนวันที่ 3"/>
          <p:cNvSpPr>
            <a:spLocks noGrp="1"/>
          </p:cNvSpPr>
          <p:nvPr>
            <p:ph type="dt" sz="half" idx="10"/>
          </p:nvPr>
        </p:nvSpPr>
        <p:spPr/>
        <p:txBody>
          <a:bodyPr/>
          <a:lstStyle/>
          <a:p>
            <a:fld id="{C4A8DAD1-3D71-4306-BAFB-E37BE83995F3}"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8801236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a:t>Linear Regression</a:t>
            </a:r>
            <a:br>
              <a:rPr lang="en-US" dirty="0"/>
            </a:br>
            <a:endParaRPr lang="th-TH" dirty="0"/>
          </a:p>
        </p:txBody>
      </p:sp>
      <p:sp>
        <p:nvSpPr>
          <p:cNvPr id="3" name="ตัวแทนเนื้อหา 2"/>
          <p:cNvSpPr>
            <a:spLocks noGrp="1"/>
          </p:cNvSpPr>
          <p:nvPr>
            <p:ph idx="1"/>
          </p:nvPr>
        </p:nvSpPr>
        <p:spPr>
          <a:xfrm>
            <a:off x="467544" y="980728"/>
            <a:ext cx="8219256" cy="5145435"/>
          </a:xfrm>
        </p:spPr>
        <p:txBody>
          <a:bodyPr>
            <a:normAutofit fontScale="70000" lnSpcReduction="20000"/>
          </a:bodyPr>
          <a:lstStyle/>
          <a:p>
            <a:r>
              <a:rPr lang="en-US" dirty="0" smtClean="0"/>
              <a:t>Regression analysis is a very widely used statistical tool to establish a relationship model between two variables. One of these variable is called predictor variable whose value is gathered through experiments. The other variable is called response variable whose value is derived from the predictor variable.</a:t>
            </a:r>
          </a:p>
          <a:p>
            <a:endParaRPr lang="en-US" dirty="0" smtClean="0"/>
          </a:p>
          <a:p>
            <a:r>
              <a:rPr lang="en-US" dirty="0" smtClean="0"/>
              <a:t>In Linear Regression these two variables are related through an equation, where exponent (power) of both these variables is 1. Mathematically a linear relationship represents a straight line when plotted as a graph. A non-linear relationship where the exponent of any variable is not equal to 1 creates a curve.</a:t>
            </a:r>
          </a:p>
          <a:p>
            <a:endParaRPr lang="en-US" dirty="0" smtClean="0"/>
          </a:p>
          <a:p>
            <a:r>
              <a:rPr lang="en-US" dirty="0" smtClean="0"/>
              <a:t>The general mathematical equation for a linear regression is −</a:t>
            </a:r>
          </a:p>
          <a:p>
            <a:endParaRPr lang="en-US" dirty="0" smtClean="0"/>
          </a:p>
          <a:p>
            <a:r>
              <a:rPr lang="en-US" dirty="0" smtClean="0"/>
              <a:t>y = ax + b</a:t>
            </a:r>
            <a:endParaRPr lang="th-TH" dirty="0"/>
          </a:p>
        </p:txBody>
      </p:sp>
      <p:sp>
        <p:nvSpPr>
          <p:cNvPr id="4" name="ตัวแทนวันที่ 3"/>
          <p:cNvSpPr>
            <a:spLocks noGrp="1"/>
          </p:cNvSpPr>
          <p:nvPr>
            <p:ph type="dt" sz="half" idx="10"/>
          </p:nvPr>
        </p:nvSpPr>
        <p:spPr/>
        <p:txBody>
          <a:bodyPr/>
          <a:lstStyle/>
          <a:p>
            <a:fld id="{382C51F6-6EB7-4391-A80F-C19E421C0FEA}"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4290358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tr-TR" smtClean="0"/>
              <a:t>Reinforcement Learning</a:t>
            </a:r>
          </a:p>
        </p:txBody>
      </p:sp>
      <p:sp>
        <p:nvSpPr>
          <p:cNvPr id="20484" name="Rectangle 3"/>
          <p:cNvSpPr>
            <a:spLocks noGrp="1" noChangeArrowheads="1"/>
          </p:cNvSpPr>
          <p:nvPr>
            <p:ph type="body" idx="1"/>
          </p:nvPr>
        </p:nvSpPr>
        <p:spPr>
          <a:xfrm>
            <a:off x="457200" y="1600200"/>
            <a:ext cx="8435280" cy="4853136"/>
          </a:xfrm>
        </p:spPr>
        <p:txBody>
          <a:bodyPr>
            <a:normAutofit fontScale="92500" lnSpcReduction="20000"/>
          </a:bodyPr>
          <a:lstStyle/>
          <a:p>
            <a:pPr eaLnBrk="1" hangingPunct="1"/>
            <a:r>
              <a:rPr lang="en-US" dirty="0" smtClean="0"/>
              <a:t>Topics:</a:t>
            </a:r>
          </a:p>
          <a:p>
            <a:pPr lvl="1" eaLnBrk="1" hangingPunct="1"/>
            <a:r>
              <a:rPr lang="en-US" dirty="0" smtClean="0"/>
              <a:t>Policies</a:t>
            </a:r>
            <a:r>
              <a:rPr lang="tr-TR" dirty="0" smtClean="0"/>
              <a:t>: </a:t>
            </a:r>
            <a:r>
              <a:rPr lang="en-US" dirty="0" smtClean="0"/>
              <a:t>what actions should an agent take in a particular situation</a:t>
            </a:r>
          </a:p>
          <a:p>
            <a:pPr lvl="1" eaLnBrk="1" hangingPunct="1"/>
            <a:r>
              <a:rPr lang="en-US" dirty="0" smtClean="0"/>
              <a:t>Utility estimation: how good is a state (</a:t>
            </a:r>
            <a:r>
              <a:rPr lang="en-US" dirty="0" smtClean="0">
                <a:sym typeface="Wingdings" pitchFamily="2" charset="2"/>
              </a:rPr>
              <a:t>used by policy)</a:t>
            </a:r>
            <a:endParaRPr lang="tr-TR" dirty="0" smtClean="0"/>
          </a:p>
          <a:p>
            <a:pPr eaLnBrk="1" hangingPunct="1"/>
            <a:r>
              <a:rPr lang="tr-TR" dirty="0" smtClean="0"/>
              <a:t>No supervised output but delayed reward</a:t>
            </a:r>
          </a:p>
          <a:p>
            <a:pPr eaLnBrk="1" hangingPunct="1"/>
            <a:r>
              <a:rPr lang="tr-TR" dirty="0" smtClean="0"/>
              <a:t>Credit assignment problem</a:t>
            </a:r>
            <a:r>
              <a:rPr lang="en-US" dirty="0" smtClean="0"/>
              <a:t> (what was responsible for the outcome) </a:t>
            </a:r>
          </a:p>
          <a:p>
            <a:pPr eaLnBrk="1" hangingPunct="1"/>
            <a:r>
              <a:rPr lang="en-US" dirty="0" smtClean="0"/>
              <a:t>Applications: </a:t>
            </a:r>
            <a:endParaRPr lang="tr-TR" dirty="0" smtClean="0"/>
          </a:p>
          <a:p>
            <a:pPr lvl="1" eaLnBrk="1" hangingPunct="1"/>
            <a:r>
              <a:rPr lang="tr-TR" dirty="0" smtClean="0"/>
              <a:t>Game playing</a:t>
            </a:r>
          </a:p>
          <a:p>
            <a:pPr lvl="1" eaLnBrk="1" hangingPunct="1"/>
            <a:r>
              <a:rPr lang="tr-TR" dirty="0" smtClean="0"/>
              <a:t>Robot in a maze</a:t>
            </a:r>
          </a:p>
          <a:p>
            <a:pPr lvl="1" eaLnBrk="1" hangingPunct="1"/>
            <a:r>
              <a:rPr lang="tr-TR" dirty="0" smtClean="0"/>
              <a:t>Multiple agents, partial observability, ...</a:t>
            </a:r>
          </a:p>
        </p:txBody>
      </p:sp>
      <p:sp>
        <p:nvSpPr>
          <p:cNvPr id="2" name="ตัวแทนวันที่ 1"/>
          <p:cNvSpPr>
            <a:spLocks noGrp="1"/>
          </p:cNvSpPr>
          <p:nvPr>
            <p:ph type="dt" sz="half" idx="10"/>
          </p:nvPr>
        </p:nvSpPr>
        <p:spPr/>
        <p:txBody>
          <a:bodyPr/>
          <a:lstStyle/>
          <a:p>
            <a:fld id="{BDFB35DE-1330-425C-A6DF-B39C03BA08A1}"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57609937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Linear Regression</a:t>
            </a:r>
            <a:br>
              <a:rPr lang="en-US" dirty="0" smtClean="0"/>
            </a:br>
            <a:endParaRPr lang="th-TH" dirty="0"/>
          </a:p>
        </p:txBody>
      </p:sp>
      <p:sp>
        <p:nvSpPr>
          <p:cNvPr id="3" name="ตัวแทนเนื้อหา 2"/>
          <p:cNvSpPr>
            <a:spLocks noGrp="1"/>
          </p:cNvSpPr>
          <p:nvPr>
            <p:ph idx="1"/>
          </p:nvPr>
        </p:nvSpPr>
        <p:spPr/>
        <p:txBody>
          <a:bodyPr>
            <a:normAutofit fontScale="70000" lnSpcReduction="20000"/>
          </a:bodyPr>
          <a:lstStyle/>
          <a:p>
            <a:pPr marL="0" indent="0">
              <a:buNone/>
            </a:pPr>
            <a:r>
              <a:rPr lang="en-US" dirty="0" smtClean="0"/>
              <a:t>Following is the description of the parameters used −</a:t>
            </a:r>
          </a:p>
          <a:p>
            <a:pPr marL="0" indent="0">
              <a:buNone/>
            </a:pPr>
            <a:r>
              <a:rPr lang="en-US" dirty="0" smtClean="0"/>
              <a:t>y is the response variable.</a:t>
            </a:r>
          </a:p>
          <a:p>
            <a:pPr marL="0" indent="0">
              <a:buNone/>
            </a:pPr>
            <a:r>
              <a:rPr lang="en-US" dirty="0" smtClean="0"/>
              <a:t>x is the predictor variable.</a:t>
            </a:r>
          </a:p>
          <a:p>
            <a:pPr marL="0" indent="0">
              <a:buNone/>
            </a:pPr>
            <a:r>
              <a:rPr lang="en-US" dirty="0" smtClean="0"/>
              <a:t>a and b are constants which are called the </a:t>
            </a:r>
            <a:r>
              <a:rPr lang="en-US" dirty="0" err="1" smtClean="0"/>
              <a:t>coefficien</a:t>
            </a:r>
            <a:endParaRPr lang="en-US" dirty="0" smtClean="0"/>
          </a:p>
          <a:p>
            <a:pPr marL="0" indent="0">
              <a:buNone/>
            </a:pPr>
            <a:r>
              <a:rPr lang="en-US" b="1" dirty="0" smtClean="0"/>
              <a:t>Input Data</a:t>
            </a:r>
          </a:p>
          <a:p>
            <a:pPr marL="0" indent="0">
              <a:buNone/>
            </a:pPr>
            <a:r>
              <a:rPr lang="en-US" dirty="0" smtClean="0"/>
              <a:t>Below is the sample data representing the observations −</a:t>
            </a:r>
          </a:p>
          <a:p>
            <a:pPr marL="0" indent="0">
              <a:buNone/>
            </a:pPr>
            <a:endParaRPr lang="en-US" dirty="0" smtClean="0"/>
          </a:p>
          <a:p>
            <a:pPr marL="0" indent="0">
              <a:buNone/>
            </a:pPr>
            <a:r>
              <a:rPr lang="en-US" dirty="0" smtClean="0"/>
              <a:t># Values of height</a:t>
            </a:r>
          </a:p>
          <a:p>
            <a:pPr marL="0" indent="0">
              <a:buNone/>
            </a:pPr>
            <a:r>
              <a:rPr lang="en-US" dirty="0" smtClean="0"/>
              <a:t>151, 174, 138, 186, 128, 136, 179, 163, 152, 131</a:t>
            </a:r>
          </a:p>
          <a:p>
            <a:pPr marL="0" indent="0">
              <a:buNone/>
            </a:pPr>
            <a:endParaRPr lang="en-US" dirty="0" smtClean="0"/>
          </a:p>
          <a:p>
            <a:pPr marL="0" indent="0">
              <a:buNone/>
            </a:pPr>
            <a:r>
              <a:rPr lang="en-US" dirty="0" smtClean="0"/>
              <a:t># Values of weight.</a:t>
            </a:r>
          </a:p>
          <a:p>
            <a:pPr marL="0" indent="0">
              <a:buNone/>
            </a:pPr>
            <a:r>
              <a:rPr lang="en-US" dirty="0" smtClean="0"/>
              <a:t>63, 81, 56, 91, 47, 57, 76, 72, 62, 48ts.</a:t>
            </a:r>
            <a:endParaRPr lang="th-TH" dirty="0"/>
          </a:p>
        </p:txBody>
      </p:sp>
      <p:sp>
        <p:nvSpPr>
          <p:cNvPr id="4" name="ตัวแทนวันที่ 3"/>
          <p:cNvSpPr>
            <a:spLocks noGrp="1"/>
          </p:cNvSpPr>
          <p:nvPr>
            <p:ph type="dt" sz="half" idx="10"/>
          </p:nvPr>
        </p:nvSpPr>
        <p:spPr/>
        <p:txBody>
          <a:bodyPr/>
          <a:lstStyle/>
          <a:p>
            <a:fld id="{C11BFD36-4DAB-4707-8085-6428FE394B3A}"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0268915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lm() Function</a:t>
            </a:r>
            <a:br>
              <a:rPr lang="en-US" dirty="0" smtClean="0"/>
            </a:br>
            <a:endParaRPr lang="th-TH" dirty="0"/>
          </a:p>
        </p:txBody>
      </p:sp>
      <p:sp>
        <p:nvSpPr>
          <p:cNvPr id="3" name="ตัวแทนเนื้อหา 2"/>
          <p:cNvSpPr>
            <a:spLocks noGrp="1"/>
          </p:cNvSpPr>
          <p:nvPr>
            <p:ph idx="1"/>
          </p:nvPr>
        </p:nvSpPr>
        <p:spPr>
          <a:xfrm>
            <a:off x="467544" y="1124744"/>
            <a:ext cx="8229600" cy="5544616"/>
          </a:xfrm>
        </p:spPr>
        <p:txBody>
          <a:bodyPr>
            <a:noAutofit/>
          </a:bodyPr>
          <a:lstStyle/>
          <a:p>
            <a:pPr marL="0" indent="0">
              <a:buNone/>
            </a:pPr>
            <a:r>
              <a:rPr lang="en-US" sz="1400" dirty="0" smtClean="0"/>
              <a:t>This function creates the relationship model between the predictor and the response variable.</a:t>
            </a:r>
          </a:p>
          <a:p>
            <a:pPr marL="0" indent="0">
              <a:buNone/>
            </a:pPr>
            <a:endParaRPr lang="en-US" sz="1400" dirty="0" smtClean="0"/>
          </a:p>
          <a:p>
            <a:pPr marL="0" indent="0">
              <a:buNone/>
            </a:pPr>
            <a:r>
              <a:rPr lang="en-US" sz="1400" dirty="0" smtClean="0"/>
              <a:t>Syntax</a:t>
            </a:r>
          </a:p>
          <a:p>
            <a:pPr marL="0" indent="0">
              <a:buNone/>
            </a:pPr>
            <a:r>
              <a:rPr lang="en-US" sz="1400" dirty="0" smtClean="0"/>
              <a:t>The basic syntax for lm() function in linear regression is −</a:t>
            </a:r>
          </a:p>
          <a:p>
            <a:pPr marL="0" indent="0">
              <a:buNone/>
            </a:pPr>
            <a:endParaRPr lang="en-US" sz="1400" dirty="0" smtClean="0"/>
          </a:p>
          <a:p>
            <a:pPr marL="0" indent="0">
              <a:buNone/>
            </a:pPr>
            <a:r>
              <a:rPr lang="en-US" sz="1400" dirty="0" smtClean="0"/>
              <a:t>lm(</a:t>
            </a:r>
            <a:r>
              <a:rPr lang="en-US" sz="1400" dirty="0" err="1" smtClean="0"/>
              <a:t>formula,data</a:t>
            </a:r>
            <a:r>
              <a:rPr lang="en-US" sz="1400" dirty="0" smtClean="0"/>
              <a:t>)</a:t>
            </a:r>
          </a:p>
          <a:p>
            <a:pPr marL="0" indent="0">
              <a:buNone/>
            </a:pPr>
            <a:r>
              <a:rPr lang="en-US" sz="1400" dirty="0" smtClean="0"/>
              <a:t>Following is the description of the parameters used −</a:t>
            </a:r>
          </a:p>
          <a:p>
            <a:pPr marL="0" indent="0">
              <a:buNone/>
            </a:pPr>
            <a:endParaRPr lang="en-US" sz="1400" dirty="0" smtClean="0"/>
          </a:p>
          <a:p>
            <a:pPr marL="0" indent="0">
              <a:buNone/>
            </a:pPr>
            <a:r>
              <a:rPr lang="en-US" sz="1400" dirty="0" smtClean="0"/>
              <a:t>formula is a symbol presenting the relation between x and y.</a:t>
            </a:r>
          </a:p>
          <a:p>
            <a:pPr marL="0" indent="0">
              <a:buNone/>
            </a:pPr>
            <a:endParaRPr lang="en-US" sz="1400" dirty="0" smtClean="0"/>
          </a:p>
          <a:p>
            <a:pPr marL="0" indent="0">
              <a:buNone/>
            </a:pPr>
            <a:r>
              <a:rPr lang="en-US" sz="1400" dirty="0" smtClean="0"/>
              <a:t>data is the vector on which the formula will be applied.</a:t>
            </a:r>
          </a:p>
          <a:p>
            <a:pPr marL="0" indent="0">
              <a:buNone/>
            </a:pPr>
            <a:endParaRPr lang="en-US" sz="1400" dirty="0" smtClean="0"/>
          </a:p>
          <a:p>
            <a:pPr marL="0" indent="0">
              <a:buNone/>
            </a:pPr>
            <a:r>
              <a:rPr lang="en-US" sz="1400" dirty="0" smtClean="0"/>
              <a:t>Create Relationship Model &amp; get the Coefficients</a:t>
            </a:r>
          </a:p>
          <a:p>
            <a:pPr marL="0" indent="0">
              <a:buNone/>
            </a:pPr>
            <a:r>
              <a:rPr lang="en-US" sz="1400" dirty="0" smtClean="0"/>
              <a:t>x &lt;- c(151, 174, 138, 186, 128, 136, 179, 163, 152, 131)</a:t>
            </a:r>
          </a:p>
          <a:p>
            <a:pPr marL="0" indent="0">
              <a:buNone/>
            </a:pPr>
            <a:r>
              <a:rPr lang="en-US" sz="1400" dirty="0" smtClean="0"/>
              <a:t>y &lt;- c(63, 81, 56, 91, 47, 57, 76, 72, 62, 48)</a:t>
            </a:r>
          </a:p>
          <a:p>
            <a:pPr marL="0" indent="0">
              <a:buNone/>
            </a:pPr>
            <a:endParaRPr lang="en-US" sz="1400" dirty="0" smtClean="0"/>
          </a:p>
          <a:p>
            <a:pPr marL="0" indent="0">
              <a:buNone/>
            </a:pPr>
            <a:r>
              <a:rPr lang="en-US" sz="1400" dirty="0" smtClean="0"/>
              <a:t># Apply the lm() function.</a:t>
            </a:r>
          </a:p>
          <a:p>
            <a:pPr marL="0" indent="0">
              <a:buNone/>
            </a:pPr>
            <a:r>
              <a:rPr lang="en-US" sz="1400" dirty="0" smtClean="0"/>
              <a:t>relation &lt;- lm(</a:t>
            </a:r>
            <a:r>
              <a:rPr lang="en-US" sz="1400" dirty="0" err="1" smtClean="0"/>
              <a:t>y~x</a:t>
            </a:r>
            <a:r>
              <a:rPr lang="en-US" sz="1400" dirty="0" smtClean="0"/>
              <a:t>)</a:t>
            </a:r>
          </a:p>
          <a:p>
            <a:pPr marL="0" indent="0">
              <a:buNone/>
            </a:pPr>
            <a:endParaRPr lang="en-US" sz="1400" dirty="0" smtClean="0"/>
          </a:p>
          <a:p>
            <a:pPr marL="0" indent="0">
              <a:buNone/>
            </a:pPr>
            <a:r>
              <a:rPr lang="en-US" sz="1400" dirty="0" smtClean="0"/>
              <a:t>print(relation)</a:t>
            </a:r>
            <a:endParaRPr lang="th-TH" sz="1400" dirty="0"/>
          </a:p>
        </p:txBody>
      </p:sp>
      <p:sp>
        <p:nvSpPr>
          <p:cNvPr id="4" name="ตัวแทนวันที่ 3"/>
          <p:cNvSpPr>
            <a:spLocks noGrp="1"/>
          </p:cNvSpPr>
          <p:nvPr>
            <p:ph type="dt" sz="half" idx="10"/>
          </p:nvPr>
        </p:nvSpPr>
        <p:spPr/>
        <p:txBody>
          <a:bodyPr/>
          <a:lstStyle/>
          <a:p>
            <a:fld id="{F4CA9CBB-ECF5-4760-8BC1-007E33984079}"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2689055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endParaRPr lang="th-TH"/>
          </a:p>
        </p:txBody>
      </p:sp>
      <p:sp>
        <p:nvSpPr>
          <p:cNvPr id="3" name="ตัวแทนเนื้อหา 2"/>
          <p:cNvSpPr>
            <a:spLocks noGrp="1"/>
          </p:cNvSpPr>
          <p:nvPr>
            <p:ph idx="1"/>
          </p:nvPr>
        </p:nvSpPr>
        <p:spPr/>
        <p:txBody>
          <a:bodyPr>
            <a:normAutofit fontScale="92500" lnSpcReduction="10000"/>
          </a:bodyPr>
          <a:lstStyle/>
          <a:p>
            <a:pPr marL="0" indent="0">
              <a:buNone/>
            </a:pPr>
            <a:r>
              <a:rPr lang="en-US" dirty="0" smtClean="0"/>
              <a:t>Get the Summary of the Relationship</a:t>
            </a:r>
          </a:p>
          <a:p>
            <a:pPr marL="0" indent="0">
              <a:buNone/>
            </a:pPr>
            <a:r>
              <a:rPr lang="en-US" dirty="0" smtClean="0"/>
              <a:t>x &lt;- c(151, 174, 138, 186, 128, 136, 179, 163, 152, 131)</a:t>
            </a:r>
          </a:p>
          <a:p>
            <a:pPr marL="0" indent="0">
              <a:buNone/>
            </a:pPr>
            <a:r>
              <a:rPr lang="en-US" dirty="0" smtClean="0"/>
              <a:t>y &lt;- c(63, 81, 56, 91, 47, 57, 76, 72, 62, 48)</a:t>
            </a:r>
          </a:p>
          <a:p>
            <a:pPr marL="0" indent="0">
              <a:buNone/>
            </a:pPr>
            <a:endParaRPr lang="en-US" dirty="0" smtClean="0"/>
          </a:p>
          <a:p>
            <a:pPr marL="0" indent="0">
              <a:buNone/>
            </a:pPr>
            <a:r>
              <a:rPr lang="en-US" dirty="0" smtClean="0"/>
              <a:t># Apply the lm() function.</a:t>
            </a:r>
          </a:p>
          <a:p>
            <a:pPr marL="0" indent="0">
              <a:buNone/>
            </a:pPr>
            <a:r>
              <a:rPr lang="en-US" dirty="0" smtClean="0"/>
              <a:t>relation &lt;- lm(</a:t>
            </a:r>
            <a:r>
              <a:rPr lang="en-US" dirty="0" err="1" smtClean="0"/>
              <a:t>y~x</a:t>
            </a:r>
            <a:r>
              <a:rPr lang="en-US" dirty="0" smtClean="0"/>
              <a:t>)</a:t>
            </a:r>
          </a:p>
          <a:p>
            <a:pPr marL="0" indent="0">
              <a:buNone/>
            </a:pPr>
            <a:endParaRPr lang="en-US" dirty="0" smtClean="0"/>
          </a:p>
          <a:p>
            <a:pPr marL="0" indent="0">
              <a:buNone/>
            </a:pPr>
            <a:r>
              <a:rPr lang="en-US" dirty="0" smtClean="0"/>
              <a:t>print(summary(relation))</a:t>
            </a:r>
            <a:endParaRPr lang="th-TH" dirty="0"/>
          </a:p>
        </p:txBody>
      </p:sp>
      <p:sp>
        <p:nvSpPr>
          <p:cNvPr id="4" name="ตัวแทนวันที่ 3"/>
          <p:cNvSpPr>
            <a:spLocks noGrp="1"/>
          </p:cNvSpPr>
          <p:nvPr>
            <p:ph type="dt" sz="half" idx="10"/>
          </p:nvPr>
        </p:nvSpPr>
        <p:spPr/>
        <p:txBody>
          <a:bodyPr/>
          <a:lstStyle/>
          <a:p>
            <a:fld id="{41EC22DA-7D3D-437C-93C6-8A4F7DC787AB}"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2003736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predict() Function</a:t>
            </a:r>
            <a:br>
              <a:rPr lang="en-US" dirty="0" smtClean="0"/>
            </a:br>
            <a:endParaRPr lang="th-TH" dirty="0"/>
          </a:p>
        </p:txBody>
      </p:sp>
      <p:sp>
        <p:nvSpPr>
          <p:cNvPr id="3" name="ตัวแทนเนื้อหา 2"/>
          <p:cNvSpPr>
            <a:spLocks noGrp="1"/>
          </p:cNvSpPr>
          <p:nvPr>
            <p:ph idx="1"/>
          </p:nvPr>
        </p:nvSpPr>
        <p:spPr>
          <a:xfrm>
            <a:off x="467544" y="764704"/>
            <a:ext cx="8219256" cy="5832648"/>
          </a:xfrm>
        </p:spPr>
        <p:txBody>
          <a:bodyPr>
            <a:normAutofit fontScale="47500" lnSpcReduction="20000"/>
          </a:bodyPr>
          <a:lstStyle/>
          <a:p>
            <a:pPr marL="0" indent="0">
              <a:buNone/>
            </a:pPr>
            <a:r>
              <a:rPr lang="en-US" dirty="0" smtClean="0"/>
              <a:t>The basic syntax for predict() in linear regression is −</a:t>
            </a:r>
          </a:p>
          <a:p>
            <a:pPr marL="0" indent="0">
              <a:buNone/>
            </a:pPr>
            <a:endParaRPr lang="en-US" dirty="0" smtClean="0"/>
          </a:p>
          <a:p>
            <a:pPr marL="0" indent="0">
              <a:buNone/>
            </a:pPr>
            <a:r>
              <a:rPr lang="en-US" dirty="0" smtClean="0"/>
              <a:t>predict(object, </a:t>
            </a:r>
            <a:r>
              <a:rPr lang="en-US" dirty="0" err="1" smtClean="0"/>
              <a:t>newdata</a:t>
            </a:r>
            <a:r>
              <a:rPr lang="en-US" dirty="0" smtClean="0"/>
              <a:t>)</a:t>
            </a:r>
          </a:p>
          <a:p>
            <a:pPr marL="0" indent="0">
              <a:buNone/>
            </a:pPr>
            <a:r>
              <a:rPr lang="en-US" dirty="0" smtClean="0"/>
              <a:t>Following is the description of the parameters used −</a:t>
            </a:r>
          </a:p>
          <a:p>
            <a:pPr marL="0" indent="0">
              <a:buNone/>
            </a:pPr>
            <a:endParaRPr lang="en-US" dirty="0" smtClean="0"/>
          </a:p>
          <a:p>
            <a:pPr marL="0" indent="0">
              <a:buNone/>
            </a:pPr>
            <a:r>
              <a:rPr lang="en-US" dirty="0" smtClean="0"/>
              <a:t>object is the formula which is already created using the lm() function.</a:t>
            </a:r>
          </a:p>
          <a:p>
            <a:pPr marL="0" indent="0">
              <a:buNone/>
            </a:pPr>
            <a:endParaRPr lang="en-US" dirty="0" smtClean="0"/>
          </a:p>
          <a:p>
            <a:pPr marL="0" indent="0">
              <a:buNone/>
            </a:pPr>
            <a:r>
              <a:rPr lang="en-US" dirty="0" err="1" smtClean="0"/>
              <a:t>newdata</a:t>
            </a:r>
            <a:r>
              <a:rPr lang="en-US" dirty="0" smtClean="0"/>
              <a:t> is the vector containing the new value for predictor variable.</a:t>
            </a:r>
          </a:p>
          <a:p>
            <a:pPr marL="0" indent="0">
              <a:buNone/>
            </a:pPr>
            <a:endParaRPr lang="en-US" dirty="0" smtClean="0"/>
          </a:p>
          <a:p>
            <a:pPr marL="0" indent="0">
              <a:buNone/>
            </a:pPr>
            <a:r>
              <a:rPr lang="en-US" dirty="0" smtClean="0"/>
              <a:t>Predict the weight of new persons</a:t>
            </a:r>
          </a:p>
          <a:p>
            <a:pPr marL="0" indent="0">
              <a:buNone/>
            </a:pPr>
            <a:r>
              <a:rPr lang="en-US" dirty="0" smtClean="0"/>
              <a:t># The predictor vector.</a:t>
            </a:r>
          </a:p>
          <a:p>
            <a:pPr marL="0" indent="0">
              <a:buNone/>
            </a:pPr>
            <a:r>
              <a:rPr lang="en-US" dirty="0" smtClean="0"/>
              <a:t>x &lt;- c(151, 174, 138, 186, 128, 136, 179, 163, 152, 131)</a:t>
            </a:r>
          </a:p>
          <a:p>
            <a:pPr marL="0" indent="0">
              <a:buNone/>
            </a:pPr>
            <a:endParaRPr lang="en-US" dirty="0" smtClean="0"/>
          </a:p>
          <a:p>
            <a:pPr marL="0" indent="0">
              <a:buNone/>
            </a:pPr>
            <a:r>
              <a:rPr lang="en-US" dirty="0" smtClean="0"/>
              <a:t># The </a:t>
            </a:r>
            <a:r>
              <a:rPr lang="en-US" dirty="0" err="1" smtClean="0"/>
              <a:t>resposne</a:t>
            </a:r>
            <a:r>
              <a:rPr lang="en-US" dirty="0" smtClean="0"/>
              <a:t> vector.</a:t>
            </a:r>
          </a:p>
          <a:p>
            <a:pPr marL="0" indent="0">
              <a:buNone/>
            </a:pPr>
            <a:r>
              <a:rPr lang="en-US" dirty="0" smtClean="0"/>
              <a:t>y &lt;- c(63, 81, 56, 91, 47, 57, 76, 72, 62, 48)</a:t>
            </a:r>
          </a:p>
          <a:p>
            <a:pPr marL="0" indent="0">
              <a:buNone/>
            </a:pPr>
            <a:endParaRPr lang="en-US" dirty="0" smtClean="0"/>
          </a:p>
          <a:p>
            <a:pPr marL="0" indent="0">
              <a:buNone/>
            </a:pPr>
            <a:r>
              <a:rPr lang="en-US" dirty="0" smtClean="0"/>
              <a:t># Apply the lm() function.</a:t>
            </a:r>
          </a:p>
          <a:p>
            <a:pPr marL="0" indent="0">
              <a:buNone/>
            </a:pPr>
            <a:r>
              <a:rPr lang="en-US" dirty="0" smtClean="0"/>
              <a:t>relation &lt;- lm(</a:t>
            </a:r>
            <a:r>
              <a:rPr lang="en-US" dirty="0" err="1" smtClean="0"/>
              <a:t>y~x</a:t>
            </a:r>
            <a:r>
              <a:rPr lang="en-US" dirty="0" smtClean="0"/>
              <a:t>)</a:t>
            </a:r>
          </a:p>
          <a:p>
            <a:pPr marL="0" indent="0">
              <a:buNone/>
            </a:pPr>
            <a:endParaRPr lang="en-US" dirty="0" smtClean="0"/>
          </a:p>
          <a:p>
            <a:pPr marL="0" indent="0">
              <a:buNone/>
            </a:pPr>
            <a:r>
              <a:rPr lang="en-US" dirty="0" smtClean="0"/>
              <a:t># Find weight of a person with height 170.</a:t>
            </a:r>
          </a:p>
          <a:p>
            <a:pPr marL="0" indent="0">
              <a:buNone/>
            </a:pPr>
            <a:r>
              <a:rPr lang="en-US" dirty="0" smtClean="0"/>
              <a:t>a &lt;- </a:t>
            </a:r>
            <a:r>
              <a:rPr lang="en-US" dirty="0" err="1" smtClean="0"/>
              <a:t>data.frame</a:t>
            </a:r>
            <a:r>
              <a:rPr lang="en-US" dirty="0" smtClean="0"/>
              <a:t>(x = 170)</a:t>
            </a:r>
          </a:p>
          <a:p>
            <a:pPr marL="0" indent="0">
              <a:buNone/>
            </a:pPr>
            <a:r>
              <a:rPr lang="en-US" dirty="0" smtClean="0"/>
              <a:t>result &lt;-  predict(</a:t>
            </a:r>
            <a:r>
              <a:rPr lang="en-US" dirty="0" err="1" smtClean="0"/>
              <a:t>relation,a</a:t>
            </a:r>
            <a:r>
              <a:rPr lang="en-US" dirty="0" smtClean="0"/>
              <a:t>)</a:t>
            </a:r>
          </a:p>
          <a:p>
            <a:pPr marL="0" indent="0">
              <a:buNone/>
            </a:pPr>
            <a:r>
              <a:rPr lang="en-US" dirty="0" smtClean="0"/>
              <a:t>print(result)</a:t>
            </a:r>
            <a:endParaRPr lang="th-TH" dirty="0"/>
          </a:p>
        </p:txBody>
      </p:sp>
      <p:sp>
        <p:nvSpPr>
          <p:cNvPr id="4" name="ตัวแทนวันที่ 3"/>
          <p:cNvSpPr>
            <a:spLocks noGrp="1"/>
          </p:cNvSpPr>
          <p:nvPr>
            <p:ph type="dt" sz="half" idx="10"/>
          </p:nvPr>
        </p:nvSpPr>
        <p:spPr/>
        <p:txBody>
          <a:bodyPr/>
          <a:lstStyle/>
          <a:p>
            <a:fld id="{C21ADBAF-79DC-403E-ACDA-580ED53AA304}"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4029131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Visualize the Regression Graphically</a:t>
            </a:r>
            <a:br>
              <a:rPr lang="en-US" dirty="0" smtClean="0"/>
            </a:br>
            <a:endParaRPr lang="th-TH" dirty="0"/>
          </a:p>
        </p:txBody>
      </p:sp>
      <p:sp>
        <p:nvSpPr>
          <p:cNvPr id="3" name="ตัวแทนเนื้อหา 2"/>
          <p:cNvSpPr>
            <a:spLocks noGrp="1"/>
          </p:cNvSpPr>
          <p:nvPr>
            <p:ph idx="1"/>
          </p:nvPr>
        </p:nvSpPr>
        <p:spPr>
          <a:xfrm>
            <a:off x="457200" y="908720"/>
            <a:ext cx="8229600" cy="5688632"/>
          </a:xfrm>
        </p:spPr>
        <p:txBody>
          <a:bodyPr>
            <a:normAutofit fontScale="77500" lnSpcReduction="20000"/>
          </a:bodyPr>
          <a:lstStyle/>
          <a:p>
            <a:pPr marL="0" indent="0">
              <a:buNone/>
            </a:pPr>
            <a:r>
              <a:rPr lang="en-US" dirty="0" smtClean="0"/>
              <a:t># Create the predictor and response variable.</a:t>
            </a:r>
          </a:p>
          <a:p>
            <a:pPr marL="0" indent="0">
              <a:buNone/>
            </a:pPr>
            <a:r>
              <a:rPr lang="en-US" dirty="0" smtClean="0"/>
              <a:t>x &lt;- c(151, 174, 138, 186, 128, 136, 179, 163, 152, 131)</a:t>
            </a:r>
          </a:p>
          <a:p>
            <a:pPr marL="0" indent="0">
              <a:buNone/>
            </a:pPr>
            <a:r>
              <a:rPr lang="en-US" dirty="0" smtClean="0"/>
              <a:t>y &lt;- c(63, 81, 56, 91, 47, 57, 76, 72, 62, 48)</a:t>
            </a:r>
          </a:p>
          <a:p>
            <a:pPr marL="0" indent="0">
              <a:buNone/>
            </a:pPr>
            <a:r>
              <a:rPr lang="en-US" dirty="0" smtClean="0"/>
              <a:t>relation &lt;- lm(</a:t>
            </a:r>
            <a:r>
              <a:rPr lang="en-US" dirty="0" err="1" smtClean="0"/>
              <a:t>y~x</a:t>
            </a:r>
            <a:r>
              <a:rPr lang="en-US" dirty="0" smtClean="0"/>
              <a:t>)</a:t>
            </a:r>
          </a:p>
          <a:p>
            <a:pPr marL="0" indent="0">
              <a:buNone/>
            </a:pPr>
            <a:endParaRPr lang="en-US" dirty="0" smtClean="0"/>
          </a:p>
          <a:p>
            <a:pPr marL="0" indent="0">
              <a:buNone/>
            </a:pPr>
            <a:r>
              <a:rPr lang="en-US" dirty="0" smtClean="0"/>
              <a:t># Give the chart file a name.</a:t>
            </a:r>
          </a:p>
          <a:p>
            <a:pPr marL="0" indent="0">
              <a:buNone/>
            </a:pPr>
            <a:r>
              <a:rPr lang="en-US" dirty="0" err="1" smtClean="0"/>
              <a:t>png</a:t>
            </a:r>
            <a:r>
              <a:rPr lang="en-US" dirty="0" smtClean="0"/>
              <a:t>(file = "linearregression.png")</a:t>
            </a:r>
          </a:p>
          <a:p>
            <a:pPr marL="0" indent="0">
              <a:buNone/>
            </a:pPr>
            <a:endParaRPr lang="en-US" dirty="0" smtClean="0"/>
          </a:p>
          <a:p>
            <a:pPr marL="0" indent="0">
              <a:buNone/>
            </a:pPr>
            <a:r>
              <a:rPr lang="en-US" dirty="0" smtClean="0"/>
              <a:t># Plot the chart.</a:t>
            </a:r>
          </a:p>
          <a:p>
            <a:pPr marL="0" indent="0">
              <a:buNone/>
            </a:pPr>
            <a:r>
              <a:rPr lang="en-US" dirty="0" smtClean="0"/>
              <a:t>plot(</a:t>
            </a:r>
            <a:r>
              <a:rPr lang="en-US" dirty="0" err="1" smtClean="0"/>
              <a:t>y,x,col</a:t>
            </a:r>
            <a:r>
              <a:rPr lang="en-US" dirty="0" smtClean="0"/>
              <a:t> = "</a:t>
            </a:r>
            <a:r>
              <a:rPr lang="en-US" dirty="0" err="1" smtClean="0"/>
              <a:t>blue",main</a:t>
            </a:r>
            <a:r>
              <a:rPr lang="en-US" dirty="0" smtClean="0"/>
              <a:t> = "Height &amp; Weight Regression",</a:t>
            </a:r>
          </a:p>
          <a:p>
            <a:pPr marL="0" indent="0">
              <a:buNone/>
            </a:pPr>
            <a:r>
              <a:rPr lang="en-US" dirty="0" err="1" smtClean="0"/>
              <a:t>abline</a:t>
            </a:r>
            <a:r>
              <a:rPr lang="en-US" dirty="0" smtClean="0"/>
              <a:t>(lm(</a:t>
            </a:r>
            <a:r>
              <a:rPr lang="en-US" dirty="0" err="1" smtClean="0"/>
              <a:t>x~y</a:t>
            </a:r>
            <a:r>
              <a:rPr lang="en-US" dirty="0" smtClean="0"/>
              <a:t>)),</a:t>
            </a:r>
            <a:r>
              <a:rPr lang="en-US" dirty="0" err="1" smtClean="0"/>
              <a:t>cex</a:t>
            </a:r>
            <a:r>
              <a:rPr lang="en-US" dirty="0" smtClean="0"/>
              <a:t> = 1.3,pch = 16,xlab = "Weight in Kg",</a:t>
            </a:r>
            <a:r>
              <a:rPr lang="en-US" dirty="0" err="1" smtClean="0"/>
              <a:t>ylab</a:t>
            </a:r>
            <a:r>
              <a:rPr lang="en-US" dirty="0" smtClean="0"/>
              <a:t> = "Height in cm")</a:t>
            </a:r>
          </a:p>
          <a:p>
            <a:pPr marL="0" indent="0">
              <a:buNone/>
            </a:pPr>
            <a:endParaRPr lang="en-US" dirty="0" smtClean="0"/>
          </a:p>
          <a:p>
            <a:pPr marL="0" indent="0">
              <a:buNone/>
            </a:pPr>
            <a:r>
              <a:rPr lang="en-US" dirty="0" smtClean="0"/>
              <a:t># Save the file.</a:t>
            </a:r>
          </a:p>
          <a:p>
            <a:pPr marL="0" indent="0">
              <a:buNone/>
            </a:pPr>
            <a:r>
              <a:rPr lang="en-US" dirty="0" err="1" smtClean="0"/>
              <a:t>dev.off</a:t>
            </a:r>
            <a:r>
              <a:rPr lang="en-US" dirty="0" smtClean="0"/>
              <a:t>()</a:t>
            </a:r>
            <a:endParaRPr lang="th-TH" dirty="0"/>
          </a:p>
        </p:txBody>
      </p:sp>
      <p:sp>
        <p:nvSpPr>
          <p:cNvPr id="4" name="ตัวแทนวันที่ 3"/>
          <p:cNvSpPr>
            <a:spLocks noGrp="1"/>
          </p:cNvSpPr>
          <p:nvPr>
            <p:ph type="dt" sz="half" idx="10"/>
          </p:nvPr>
        </p:nvSpPr>
        <p:spPr/>
        <p:txBody>
          <a:bodyPr/>
          <a:lstStyle/>
          <a:p>
            <a:fld id="{B9BA9A31-6316-415C-B957-59A09368012B}"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42321710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a:t>Multiple Regression</a:t>
            </a:r>
            <a:br>
              <a:rPr lang="en-US" dirty="0"/>
            </a:br>
            <a:endParaRPr lang="th-TH" dirty="0"/>
          </a:p>
        </p:txBody>
      </p:sp>
      <p:sp>
        <p:nvSpPr>
          <p:cNvPr id="3" name="ตัวแทนเนื้อหา 2"/>
          <p:cNvSpPr>
            <a:spLocks noGrp="1"/>
          </p:cNvSpPr>
          <p:nvPr>
            <p:ph idx="1"/>
          </p:nvPr>
        </p:nvSpPr>
        <p:spPr>
          <a:xfrm>
            <a:off x="395536" y="908720"/>
            <a:ext cx="8291264" cy="5760640"/>
          </a:xfrm>
        </p:spPr>
        <p:txBody>
          <a:bodyPr>
            <a:noAutofit/>
          </a:bodyPr>
          <a:lstStyle/>
          <a:p>
            <a:pPr marL="0" indent="0">
              <a:buNone/>
            </a:pPr>
            <a:r>
              <a:rPr lang="en-US" sz="2000" dirty="0" smtClean="0"/>
              <a:t>Multiple regression is an extension of linear regression into relationship between more than two variables. In simple linear relation we have one predictor and one response variable, but in multiple regression we have more than one predictor variable and one response variable.</a:t>
            </a:r>
          </a:p>
          <a:p>
            <a:pPr marL="0" indent="0">
              <a:buNone/>
            </a:pPr>
            <a:r>
              <a:rPr lang="en-US" sz="2000" dirty="0" smtClean="0"/>
              <a:t>The general mathematical equation for multiple regression is −</a:t>
            </a:r>
          </a:p>
          <a:p>
            <a:pPr marL="0" indent="0">
              <a:buNone/>
            </a:pPr>
            <a:r>
              <a:rPr lang="en-US" sz="2000" dirty="0" smtClean="0"/>
              <a:t>y = a + b1x1 + b2x2 +...</a:t>
            </a:r>
            <a:r>
              <a:rPr lang="en-US" sz="2000" dirty="0" err="1" smtClean="0"/>
              <a:t>bnxn</a:t>
            </a:r>
            <a:endParaRPr lang="en-US" sz="2000" dirty="0" smtClean="0"/>
          </a:p>
          <a:p>
            <a:pPr marL="0" indent="0">
              <a:buNone/>
            </a:pPr>
            <a:r>
              <a:rPr lang="en-US" sz="2000" dirty="0" smtClean="0"/>
              <a:t>Following is the description of the parameters used −</a:t>
            </a:r>
          </a:p>
          <a:p>
            <a:pPr marL="0" indent="0">
              <a:buNone/>
            </a:pPr>
            <a:r>
              <a:rPr lang="en-US" sz="2000" dirty="0" smtClean="0"/>
              <a:t>y is the response variable.</a:t>
            </a:r>
          </a:p>
          <a:p>
            <a:pPr marL="0" indent="0">
              <a:buNone/>
            </a:pPr>
            <a:r>
              <a:rPr lang="en-US" sz="2000" dirty="0" smtClean="0"/>
              <a:t>a, b1, b2...</a:t>
            </a:r>
            <a:r>
              <a:rPr lang="en-US" sz="2000" dirty="0" err="1" smtClean="0"/>
              <a:t>bn</a:t>
            </a:r>
            <a:r>
              <a:rPr lang="en-US" sz="2000" dirty="0" smtClean="0"/>
              <a:t> are the coefficients.</a:t>
            </a:r>
          </a:p>
          <a:p>
            <a:pPr marL="0" indent="0">
              <a:buNone/>
            </a:pPr>
            <a:r>
              <a:rPr lang="en-US" sz="2000" dirty="0" smtClean="0"/>
              <a:t>x1, x2, ...</a:t>
            </a:r>
            <a:r>
              <a:rPr lang="en-US" sz="2000" dirty="0" err="1" smtClean="0"/>
              <a:t>xn</a:t>
            </a:r>
            <a:r>
              <a:rPr lang="en-US" sz="2000" dirty="0" smtClean="0"/>
              <a:t> are the predictor variables.</a:t>
            </a:r>
          </a:p>
          <a:p>
            <a:pPr marL="0" indent="0">
              <a:buNone/>
            </a:pPr>
            <a:r>
              <a:rPr lang="en-US" sz="2000" dirty="0" smtClean="0"/>
              <a:t>We create the regression model using the lm() function in R. The model determines the value of the coefficients using the input data. Next we can predict the value of the response variable for a given set of predictor variables using these coefficients.</a:t>
            </a:r>
            <a:endParaRPr lang="th-TH" sz="2000" dirty="0"/>
          </a:p>
        </p:txBody>
      </p:sp>
      <p:sp>
        <p:nvSpPr>
          <p:cNvPr id="4" name="ตัวแทนวันที่ 3"/>
          <p:cNvSpPr>
            <a:spLocks noGrp="1"/>
          </p:cNvSpPr>
          <p:nvPr>
            <p:ph type="dt" sz="half" idx="10"/>
          </p:nvPr>
        </p:nvSpPr>
        <p:spPr/>
        <p:txBody>
          <a:bodyPr/>
          <a:lstStyle/>
          <a:p>
            <a:fld id="{24DDC00F-25D6-4BDA-9882-33929708C276}"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8158764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lm() Function</a:t>
            </a:r>
            <a:br>
              <a:rPr lang="en-US" dirty="0" smtClean="0"/>
            </a:br>
            <a:endParaRPr lang="th-TH" dirty="0"/>
          </a:p>
        </p:txBody>
      </p:sp>
      <p:sp>
        <p:nvSpPr>
          <p:cNvPr id="3" name="ตัวแทนเนื้อหา 2"/>
          <p:cNvSpPr>
            <a:spLocks noGrp="1"/>
          </p:cNvSpPr>
          <p:nvPr>
            <p:ph idx="1"/>
          </p:nvPr>
        </p:nvSpPr>
        <p:spPr>
          <a:xfrm>
            <a:off x="467544" y="1340768"/>
            <a:ext cx="8229600" cy="5256584"/>
          </a:xfrm>
        </p:spPr>
        <p:txBody>
          <a:bodyPr>
            <a:normAutofit fontScale="77500" lnSpcReduction="20000"/>
          </a:bodyPr>
          <a:lstStyle/>
          <a:p>
            <a:pPr marL="0" indent="0">
              <a:buNone/>
            </a:pPr>
            <a:r>
              <a:rPr lang="en-US" dirty="0" smtClean="0"/>
              <a:t>This function creates the relationship model between the predictor and the response variable.</a:t>
            </a:r>
          </a:p>
          <a:p>
            <a:pPr marL="0" indent="0">
              <a:buNone/>
            </a:pPr>
            <a:endParaRPr lang="en-US" dirty="0" smtClean="0"/>
          </a:p>
          <a:p>
            <a:pPr marL="0" indent="0">
              <a:buNone/>
            </a:pPr>
            <a:r>
              <a:rPr lang="en-US" dirty="0" smtClean="0"/>
              <a:t>Syntax</a:t>
            </a:r>
          </a:p>
          <a:p>
            <a:pPr marL="0" indent="0">
              <a:buNone/>
            </a:pPr>
            <a:r>
              <a:rPr lang="en-US" dirty="0" smtClean="0"/>
              <a:t>The basic syntax for lm() function in multiple regression is −</a:t>
            </a:r>
          </a:p>
          <a:p>
            <a:pPr marL="0" indent="0">
              <a:buNone/>
            </a:pPr>
            <a:endParaRPr lang="en-US" dirty="0" smtClean="0"/>
          </a:p>
          <a:p>
            <a:pPr marL="0" indent="0">
              <a:buNone/>
            </a:pPr>
            <a:r>
              <a:rPr lang="en-US" dirty="0" smtClean="0"/>
              <a:t>lm(y ~ x1+x2+x3...,data)</a:t>
            </a:r>
          </a:p>
          <a:p>
            <a:pPr marL="0" indent="0">
              <a:buNone/>
            </a:pPr>
            <a:r>
              <a:rPr lang="en-US" dirty="0" smtClean="0"/>
              <a:t>Following is the description of the parameters used −</a:t>
            </a:r>
          </a:p>
          <a:p>
            <a:pPr marL="0" indent="0">
              <a:buNone/>
            </a:pPr>
            <a:endParaRPr lang="en-US" dirty="0" smtClean="0"/>
          </a:p>
          <a:p>
            <a:pPr marL="0" indent="0">
              <a:buNone/>
            </a:pPr>
            <a:r>
              <a:rPr lang="en-US" dirty="0" smtClean="0"/>
              <a:t>formula is a symbol presenting the relation between the response variable and predictor variables.</a:t>
            </a:r>
          </a:p>
          <a:p>
            <a:pPr marL="0" indent="0">
              <a:buNone/>
            </a:pPr>
            <a:endParaRPr lang="en-US" dirty="0" smtClean="0"/>
          </a:p>
          <a:p>
            <a:pPr marL="0" indent="0">
              <a:buNone/>
            </a:pPr>
            <a:r>
              <a:rPr lang="en-US" dirty="0" smtClean="0"/>
              <a:t>data is the vector on which the formula will be applied.</a:t>
            </a:r>
            <a:endParaRPr lang="th-TH" dirty="0"/>
          </a:p>
        </p:txBody>
      </p:sp>
      <p:sp>
        <p:nvSpPr>
          <p:cNvPr id="4" name="ตัวแทนวันที่ 3"/>
          <p:cNvSpPr>
            <a:spLocks noGrp="1"/>
          </p:cNvSpPr>
          <p:nvPr>
            <p:ph type="dt" sz="half" idx="10"/>
          </p:nvPr>
        </p:nvSpPr>
        <p:spPr/>
        <p:txBody>
          <a:bodyPr/>
          <a:lstStyle/>
          <a:p>
            <a:fld id="{695702DC-A895-4ADE-AA85-CF064A98A9E0}"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6193820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Input Data</a:t>
            </a:r>
            <a:br>
              <a:rPr lang="en-US" dirty="0" smtClean="0"/>
            </a:br>
            <a:endParaRPr lang="th-TH" dirty="0"/>
          </a:p>
        </p:txBody>
      </p:sp>
      <p:sp>
        <p:nvSpPr>
          <p:cNvPr id="3" name="ตัวแทนเนื้อหา 2"/>
          <p:cNvSpPr>
            <a:spLocks noGrp="1"/>
          </p:cNvSpPr>
          <p:nvPr>
            <p:ph idx="1"/>
          </p:nvPr>
        </p:nvSpPr>
        <p:spPr>
          <a:xfrm>
            <a:off x="457200" y="1340768"/>
            <a:ext cx="8229600" cy="4785395"/>
          </a:xfrm>
        </p:spPr>
        <p:txBody>
          <a:bodyPr>
            <a:normAutofit fontScale="85000" lnSpcReduction="20000"/>
          </a:bodyPr>
          <a:lstStyle/>
          <a:p>
            <a:pPr marL="0" indent="0">
              <a:buNone/>
            </a:pPr>
            <a:r>
              <a:rPr lang="en-US" dirty="0" smtClean="0"/>
              <a:t>Consider the data set "</a:t>
            </a:r>
            <a:r>
              <a:rPr lang="en-US" dirty="0" err="1" smtClean="0"/>
              <a:t>mtcars</a:t>
            </a:r>
            <a:r>
              <a:rPr lang="en-US" dirty="0" smtClean="0"/>
              <a:t>" available in the R environment. It gives a comparison between different car models in terms of mileage per gallon (mpg), cylinder displacement("</a:t>
            </a:r>
            <a:r>
              <a:rPr lang="en-US" dirty="0" err="1" smtClean="0"/>
              <a:t>disp</a:t>
            </a:r>
            <a:r>
              <a:rPr lang="en-US" dirty="0" smtClean="0"/>
              <a:t>"), horse power("</a:t>
            </a:r>
            <a:r>
              <a:rPr lang="en-US" dirty="0" err="1" smtClean="0"/>
              <a:t>hp</a:t>
            </a:r>
            <a:r>
              <a:rPr lang="en-US" dirty="0" smtClean="0"/>
              <a:t>"), weight of the car("</a:t>
            </a:r>
            <a:r>
              <a:rPr lang="en-US" dirty="0" err="1" smtClean="0"/>
              <a:t>wt</a:t>
            </a:r>
            <a:r>
              <a:rPr lang="en-US" dirty="0" smtClean="0"/>
              <a:t>") and some more parameters.</a:t>
            </a:r>
          </a:p>
          <a:p>
            <a:pPr marL="0" indent="0">
              <a:buNone/>
            </a:pPr>
            <a:endParaRPr lang="en-US" dirty="0" smtClean="0"/>
          </a:p>
          <a:p>
            <a:pPr marL="0" indent="0">
              <a:buNone/>
            </a:pPr>
            <a:r>
              <a:rPr lang="en-US" dirty="0" smtClean="0"/>
              <a:t>The goal of the model is to establish the relationship between "mpg" as a response variable with "</a:t>
            </a:r>
            <a:r>
              <a:rPr lang="en-US" dirty="0" err="1" smtClean="0"/>
              <a:t>disp</a:t>
            </a:r>
            <a:r>
              <a:rPr lang="en-US" dirty="0" smtClean="0"/>
              <a:t>","</a:t>
            </a:r>
            <a:r>
              <a:rPr lang="en-US" dirty="0" err="1" smtClean="0"/>
              <a:t>hp</a:t>
            </a:r>
            <a:r>
              <a:rPr lang="en-US" dirty="0" smtClean="0"/>
              <a:t>" and "</a:t>
            </a:r>
            <a:r>
              <a:rPr lang="en-US" dirty="0" err="1" smtClean="0"/>
              <a:t>wt</a:t>
            </a:r>
            <a:r>
              <a:rPr lang="en-US" dirty="0" smtClean="0"/>
              <a:t>" as predictor variables. We create a subset of these variables from the </a:t>
            </a:r>
            <a:r>
              <a:rPr lang="en-US" dirty="0" err="1" smtClean="0"/>
              <a:t>mtcars</a:t>
            </a:r>
            <a:r>
              <a:rPr lang="en-US" dirty="0" smtClean="0"/>
              <a:t> data set for this purpose.</a:t>
            </a:r>
          </a:p>
          <a:p>
            <a:pPr marL="0" indent="0">
              <a:buNone/>
            </a:pPr>
            <a:endParaRPr lang="en-US" dirty="0" smtClean="0"/>
          </a:p>
          <a:p>
            <a:pPr marL="0" indent="0">
              <a:buNone/>
            </a:pPr>
            <a:r>
              <a:rPr lang="en-US" dirty="0" smtClean="0"/>
              <a:t>input &lt;- </a:t>
            </a:r>
            <a:r>
              <a:rPr lang="en-US" dirty="0" err="1" smtClean="0"/>
              <a:t>mtcars</a:t>
            </a:r>
            <a:r>
              <a:rPr lang="en-US" dirty="0" smtClean="0"/>
              <a:t>[,c("mpg","</a:t>
            </a:r>
            <a:r>
              <a:rPr lang="en-US" dirty="0" err="1" smtClean="0"/>
              <a:t>disp</a:t>
            </a:r>
            <a:r>
              <a:rPr lang="en-US" dirty="0" smtClean="0"/>
              <a:t>","</a:t>
            </a:r>
            <a:r>
              <a:rPr lang="en-US" dirty="0" err="1" smtClean="0"/>
              <a:t>hp</a:t>
            </a:r>
            <a:r>
              <a:rPr lang="en-US" dirty="0" smtClean="0"/>
              <a:t>","</a:t>
            </a:r>
            <a:r>
              <a:rPr lang="en-US" dirty="0" err="1" smtClean="0"/>
              <a:t>wt</a:t>
            </a:r>
            <a:r>
              <a:rPr lang="en-US" dirty="0" smtClean="0"/>
              <a:t>")]</a:t>
            </a:r>
          </a:p>
          <a:p>
            <a:pPr marL="0" indent="0">
              <a:buNone/>
            </a:pPr>
            <a:r>
              <a:rPr lang="en-US" dirty="0" smtClean="0"/>
              <a:t>print(head(input))</a:t>
            </a:r>
            <a:endParaRPr lang="th-TH" dirty="0"/>
          </a:p>
        </p:txBody>
      </p:sp>
      <p:sp>
        <p:nvSpPr>
          <p:cNvPr id="4" name="ตัวแทนวันที่ 3"/>
          <p:cNvSpPr>
            <a:spLocks noGrp="1"/>
          </p:cNvSpPr>
          <p:nvPr>
            <p:ph type="dt" sz="half" idx="10"/>
          </p:nvPr>
        </p:nvSpPr>
        <p:spPr/>
        <p:txBody>
          <a:bodyPr/>
          <a:lstStyle/>
          <a:p>
            <a:fld id="{FAEEA7F6-AE37-4226-96D3-AF79D9F0C10C}"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5619541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sz="3600" dirty="0" smtClean="0"/>
              <a:t>Create Relationship Model &amp; get the Coefficients</a:t>
            </a:r>
            <a:r>
              <a:rPr lang="en-US" dirty="0" smtClean="0"/>
              <a:t/>
            </a:r>
            <a:br>
              <a:rPr lang="en-US" dirty="0" smtClean="0"/>
            </a:br>
            <a:endParaRPr lang="th-TH" dirty="0"/>
          </a:p>
        </p:txBody>
      </p:sp>
      <p:sp>
        <p:nvSpPr>
          <p:cNvPr id="3" name="ตัวแทนเนื้อหา 2"/>
          <p:cNvSpPr>
            <a:spLocks noGrp="1"/>
          </p:cNvSpPr>
          <p:nvPr>
            <p:ph idx="1"/>
          </p:nvPr>
        </p:nvSpPr>
        <p:spPr>
          <a:xfrm>
            <a:off x="457200" y="1124744"/>
            <a:ext cx="8229600" cy="5472608"/>
          </a:xfrm>
        </p:spPr>
        <p:txBody>
          <a:bodyPr>
            <a:noAutofit/>
          </a:bodyPr>
          <a:lstStyle/>
          <a:p>
            <a:pPr marL="0" indent="0">
              <a:buNone/>
            </a:pPr>
            <a:r>
              <a:rPr lang="en-US" sz="1800" dirty="0" smtClean="0"/>
              <a:t>input &lt;- </a:t>
            </a:r>
            <a:r>
              <a:rPr lang="en-US" sz="1800" dirty="0" err="1" smtClean="0"/>
              <a:t>mtcars</a:t>
            </a:r>
            <a:r>
              <a:rPr lang="en-US" sz="1800" dirty="0" smtClean="0"/>
              <a:t>[,c("mpg","</a:t>
            </a:r>
            <a:r>
              <a:rPr lang="en-US" sz="1800" dirty="0" err="1" smtClean="0"/>
              <a:t>disp</a:t>
            </a:r>
            <a:r>
              <a:rPr lang="en-US" sz="1800" dirty="0" smtClean="0"/>
              <a:t>","</a:t>
            </a:r>
            <a:r>
              <a:rPr lang="en-US" sz="1800" dirty="0" err="1" smtClean="0"/>
              <a:t>hp</a:t>
            </a:r>
            <a:r>
              <a:rPr lang="en-US" sz="1800" dirty="0" smtClean="0"/>
              <a:t>","</a:t>
            </a:r>
            <a:r>
              <a:rPr lang="en-US" sz="1800" dirty="0" err="1" smtClean="0"/>
              <a:t>wt</a:t>
            </a:r>
            <a:r>
              <a:rPr lang="en-US" sz="1800" dirty="0" smtClean="0"/>
              <a:t>")]</a:t>
            </a:r>
          </a:p>
          <a:p>
            <a:pPr marL="0" indent="0">
              <a:buNone/>
            </a:pPr>
            <a:r>
              <a:rPr lang="en-US" sz="1800" dirty="0" smtClean="0"/>
              <a:t># Create the relationship model.</a:t>
            </a:r>
          </a:p>
          <a:p>
            <a:pPr marL="0" indent="0">
              <a:buNone/>
            </a:pPr>
            <a:r>
              <a:rPr lang="en-US" sz="1800" dirty="0" smtClean="0"/>
              <a:t>model &lt;- lm(</a:t>
            </a:r>
            <a:r>
              <a:rPr lang="en-US" sz="1800" dirty="0" err="1" smtClean="0"/>
              <a:t>mpg~disp+hp+wt</a:t>
            </a:r>
            <a:r>
              <a:rPr lang="en-US" sz="1800" dirty="0" smtClean="0"/>
              <a:t>, data = input)</a:t>
            </a:r>
          </a:p>
          <a:p>
            <a:pPr marL="0" indent="0">
              <a:buNone/>
            </a:pPr>
            <a:r>
              <a:rPr lang="en-US" sz="1800" dirty="0" smtClean="0"/>
              <a:t># Show the model.</a:t>
            </a:r>
          </a:p>
          <a:p>
            <a:pPr marL="0" indent="0">
              <a:buNone/>
            </a:pPr>
            <a:r>
              <a:rPr lang="en-US" sz="1800" dirty="0" smtClean="0"/>
              <a:t>print(model)</a:t>
            </a:r>
          </a:p>
          <a:p>
            <a:pPr marL="0" indent="0">
              <a:buNone/>
            </a:pPr>
            <a:r>
              <a:rPr lang="en-US" sz="1800" dirty="0" smtClean="0"/>
              <a:t># Get the Intercept and coefficients as vector elements.</a:t>
            </a:r>
          </a:p>
          <a:p>
            <a:pPr marL="0" indent="0">
              <a:buNone/>
            </a:pPr>
            <a:r>
              <a:rPr lang="en-US" sz="1800" dirty="0" smtClean="0"/>
              <a:t>cat("# # # # The Coefficient Values # # # ","\n")</a:t>
            </a:r>
          </a:p>
          <a:p>
            <a:pPr marL="0" indent="0">
              <a:buNone/>
            </a:pPr>
            <a:r>
              <a:rPr lang="en-US" sz="1800" dirty="0" smtClean="0"/>
              <a:t>a &lt;- </a:t>
            </a:r>
            <a:r>
              <a:rPr lang="en-US" sz="1800" dirty="0" err="1" smtClean="0"/>
              <a:t>coef</a:t>
            </a:r>
            <a:r>
              <a:rPr lang="en-US" sz="1800" dirty="0" smtClean="0"/>
              <a:t>(model)[1]</a:t>
            </a:r>
          </a:p>
          <a:p>
            <a:pPr marL="0" indent="0">
              <a:buNone/>
            </a:pPr>
            <a:r>
              <a:rPr lang="en-US" sz="1800" dirty="0" smtClean="0"/>
              <a:t>print(a)</a:t>
            </a:r>
          </a:p>
          <a:p>
            <a:pPr marL="0" indent="0">
              <a:buNone/>
            </a:pPr>
            <a:r>
              <a:rPr lang="en-US" sz="1800" dirty="0" err="1" smtClean="0"/>
              <a:t>Xdisp</a:t>
            </a:r>
            <a:r>
              <a:rPr lang="en-US" sz="1800" dirty="0" smtClean="0"/>
              <a:t> &lt;- </a:t>
            </a:r>
            <a:r>
              <a:rPr lang="en-US" sz="1800" dirty="0" err="1" smtClean="0"/>
              <a:t>coef</a:t>
            </a:r>
            <a:r>
              <a:rPr lang="en-US" sz="1800" dirty="0" smtClean="0"/>
              <a:t>(model)[2]</a:t>
            </a:r>
          </a:p>
          <a:p>
            <a:pPr marL="0" indent="0">
              <a:buNone/>
            </a:pPr>
            <a:r>
              <a:rPr lang="en-US" sz="1800" dirty="0" err="1" smtClean="0"/>
              <a:t>Xhp</a:t>
            </a:r>
            <a:r>
              <a:rPr lang="en-US" sz="1800" dirty="0" smtClean="0"/>
              <a:t> &lt;- </a:t>
            </a:r>
            <a:r>
              <a:rPr lang="en-US" sz="1800" dirty="0" err="1" smtClean="0"/>
              <a:t>coef</a:t>
            </a:r>
            <a:r>
              <a:rPr lang="en-US" sz="1800" dirty="0" smtClean="0"/>
              <a:t>(model)[3]</a:t>
            </a:r>
          </a:p>
          <a:p>
            <a:pPr marL="0" indent="0">
              <a:buNone/>
            </a:pPr>
            <a:r>
              <a:rPr lang="en-US" sz="1800" dirty="0" err="1" smtClean="0"/>
              <a:t>Xwt</a:t>
            </a:r>
            <a:r>
              <a:rPr lang="en-US" sz="1800" dirty="0" smtClean="0"/>
              <a:t> &lt;- </a:t>
            </a:r>
            <a:r>
              <a:rPr lang="en-US" sz="1800" dirty="0" err="1" smtClean="0"/>
              <a:t>coef</a:t>
            </a:r>
            <a:r>
              <a:rPr lang="en-US" sz="1800" dirty="0" smtClean="0"/>
              <a:t>(model)[4]</a:t>
            </a:r>
          </a:p>
          <a:p>
            <a:pPr marL="0" indent="0">
              <a:buNone/>
            </a:pPr>
            <a:r>
              <a:rPr lang="en-US" sz="1800" dirty="0" smtClean="0"/>
              <a:t>print(</a:t>
            </a:r>
            <a:r>
              <a:rPr lang="en-US" sz="1800" dirty="0" err="1" smtClean="0"/>
              <a:t>Xdisp</a:t>
            </a:r>
            <a:r>
              <a:rPr lang="en-US" sz="1800" dirty="0" smtClean="0"/>
              <a:t>)</a:t>
            </a:r>
          </a:p>
          <a:p>
            <a:pPr marL="0" indent="0">
              <a:buNone/>
            </a:pPr>
            <a:r>
              <a:rPr lang="en-US" sz="1800" dirty="0" smtClean="0"/>
              <a:t>print(</a:t>
            </a:r>
            <a:r>
              <a:rPr lang="en-US" sz="1800" dirty="0" err="1" smtClean="0"/>
              <a:t>Xhp</a:t>
            </a:r>
            <a:r>
              <a:rPr lang="en-US" sz="1800" dirty="0" smtClean="0"/>
              <a:t>)</a:t>
            </a:r>
          </a:p>
          <a:p>
            <a:pPr marL="0" indent="0">
              <a:buNone/>
            </a:pPr>
            <a:r>
              <a:rPr lang="en-US" sz="1800" dirty="0" smtClean="0"/>
              <a:t>print(</a:t>
            </a:r>
            <a:r>
              <a:rPr lang="en-US" sz="1800" dirty="0" err="1" smtClean="0"/>
              <a:t>Xwt</a:t>
            </a:r>
            <a:r>
              <a:rPr lang="en-US" sz="1800" dirty="0" smtClean="0"/>
              <a:t>)</a:t>
            </a:r>
            <a:endParaRPr lang="th-TH" sz="1800" dirty="0"/>
          </a:p>
        </p:txBody>
      </p:sp>
      <p:sp>
        <p:nvSpPr>
          <p:cNvPr id="4" name="ตัวแทนวันที่ 3"/>
          <p:cNvSpPr>
            <a:spLocks noGrp="1"/>
          </p:cNvSpPr>
          <p:nvPr>
            <p:ph type="dt" sz="half" idx="10"/>
          </p:nvPr>
        </p:nvSpPr>
        <p:spPr/>
        <p:txBody>
          <a:bodyPr/>
          <a:lstStyle/>
          <a:p>
            <a:fld id="{FFF3FF60-CDC6-444A-83D5-1F6FEA33E22F}"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7240595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a:t>Chi Square Test</a:t>
            </a:r>
            <a:br>
              <a:rPr lang="en-US" dirty="0"/>
            </a:br>
            <a:endParaRPr lang="th-TH" dirty="0"/>
          </a:p>
        </p:txBody>
      </p:sp>
      <p:sp>
        <p:nvSpPr>
          <p:cNvPr id="3" name="ตัวแทนเนื้อหา 2"/>
          <p:cNvSpPr>
            <a:spLocks noGrp="1"/>
          </p:cNvSpPr>
          <p:nvPr>
            <p:ph idx="1"/>
          </p:nvPr>
        </p:nvSpPr>
        <p:spPr>
          <a:xfrm>
            <a:off x="539552" y="980728"/>
            <a:ext cx="8147248" cy="5760640"/>
          </a:xfrm>
        </p:spPr>
        <p:txBody>
          <a:bodyPr>
            <a:normAutofit fontScale="70000" lnSpcReduction="20000"/>
          </a:bodyPr>
          <a:lstStyle/>
          <a:p>
            <a:pPr marL="0" indent="0">
              <a:buNone/>
            </a:pPr>
            <a:r>
              <a:rPr lang="en-US" dirty="0" smtClean="0"/>
              <a:t>Chi-Square test is a statistical method to determine if two categorical variables have a significant correlation between them. Both those variables should be from same population and they should be categorical like − Yes/No, Male/Female, Red/Green etc.</a:t>
            </a:r>
          </a:p>
          <a:p>
            <a:pPr marL="0" indent="0">
              <a:buNone/>
            </a:pPr>
            <a:endParaRPr lang="en-US" dirty="0" smtClean="0"/>
          </a:p>
          <a:p>
            <a:pPr marL="0" indent="0">
              <a:buNone/>
            </a:pPr>
            <a:r>
              <a:rPr lang="en-US" dirty="0" smtClean="0"/>
              <a:t>For example, we can build a data set with observations on people's ice-cream buying pattern and try to correlate the gender of a person with the flavor of the ice-cream they prefer. If a correlation is found we can plan for appropriate stock of flavors by knowing the number of gender of people visiting.</a:t>
            </a:r>
          </a:p>
          <a:p>
            <a:pPr marL="0" indent="0">
              <a:buNone/>
            </a:pPr>
            <a:endParaRPr lang="en-US" dirty="0" smtClean="0"/>
          </a:p>
          <a:p>
            <a:pPr marL="0" indent="0">
              <a:buNone/>
            </a:pPr>
            <a:r>
              <a:rPr lang="en-US" dirty="0" smtClean="0"/>
              <a:t>Syntax</a:t>
            </a:r>
          </a:p>
          <a:p>
            <a:pPr marL="0" indent="0">
              <a:buNone/>
            </a:pPr>
            <a:r>
              <a:rPr lang="en-US" dirty="0" smtClean="0"/>
              <a:t>The function used for performing chi-Square test is </a:t>
            </a:r>
            <a:r>
              <a:rPr lang="en-US" dirty="0" err="1" smtClean="0"/>
              <a:t>chisq.test</a:t>
            </a:r>
            <a:r>
              <a:rPr lang="en-US" dirty="0" smtClean="0"/>
              <a:t>().</a:t>
            </a:r>
          </a:p>
          <a:p>
            <a:pPr marL="0" indent="0">
              <a:buNone/>
            </a:pPr>
            <a:endParaRPr lang="en-US" dirty="0" smtClean="0"/>
          </a:p>
          <a:p>
            <a:pPr marL="0" indent="0">
              <a:buNone/>
            </a:pPr>
            <a:r>
              <a:rPr lang="en-US" dirty="0" smtClean="0"/>
              <a:t>The basic syntax for creating a chi-square test in R is −</a:t>
            </a:r>
          </a:p>
          <a:p>
            <a:pPr marL="0" indent="0">
              <a:buNone/>
            </a:pPr>
            <a:endParaRPr lang="en-US" dirty="0" smtClean="0"/>
          </a:p>
          <a:p>
            <a:pPr marL="0" indent="0">
              <a:buNone/>
            </a:pPr>
            <a:r>
              <a:rPr lang="en-US" dirty="0" err="1" smtClean="0"/>
              <a:t>chisq.test</a:t>
            </a:r>
            <a:r>
              <a:rPr lang="en-US" dirty="0" smtClean="0"/>
              <a:t>(data)</a:t>
            </a:r>
            <a:endParaRPr lang="th-TH" dirty="0"/>
          </a:p>
        </p:txBody>
      </p:sp>
      <p:sp>
        <p:nvSpPr>
          <p:cNvPr id="4" name="ตัวแทนวันที่ 3"/>
          <p:cNvSpPr>
            <a:spLocks noGrp="1"/>
          </p:cNvSpPr>
          <p:nvPr>
            <p:ph type="dt" sz="half" idx="10"/>
          </p:nvPr>
        </p:nvSpPr>
        <p:spPr/>
        <p:txBody>
          <a:bodyPr/>
          <a:lstStyle/>
          <a:p>
            <a:fld id="{D82B0FEA-A3F5-4CD7-AA73-5F8853B5C8C7}"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397305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9338" y="1459831"/>
            <a:ext cx="7495195" cy="4322229"/>
          </a:xfrm>
          <a:prstGeom prst="rect">
            <a:avLst/>
          </a:prstGeom>
        </p:spPr>
      </p:pic>
      <p:sp>
        <p:nvSpPr>
          <p:cNvPr id="3" name="Rectangle 2"/>
          <p:cNvSpPr/>
          <p:nvPr/>
        </p:nvSpPr>
        <p:spPr>
          <a:xfrm>
            <a:off x="2844988" y="700577"/>
            <a:ext cx="4605363" cy="461665"/>
          </a:xfrm>
          <a:prstGeom prst="rect">
            <a:avLst/>
          </a:prstGeom>
        </p:spPr>
        <p:txBody>
          <a:bodyPr wrap="none">
            <a:spAutoFit/>
          </a:bodyPr>
          <a:lstStyle/>
          <a:p>
            <a:r>
              <a:rPr lang="en-US" sz="2400" b="1" dirty="0"/>
              <a:t>Frameworks for Machine Learning </a:t>
            </a:r>
          </a:p>
        </p:txBody>
      </p:sp>
      <p:sp>
        <p:nvSpPr>
          <p:cNvPr id="4" name="Rectangle 3"/>
          <p:cNvSpPr/>
          <p:nvPr/>
        </p:nvSpPr>
        <p:spPr>
          <a:xfrm>
            <a:off x="113168" y="6164341"/>
            <a:ext cx="9030832" cy="954107"/>
          </a:xfrm>
          <a:prstGeom prst="rect">
            <a:avLst/>
          </a:prstGeom>
        </p:spPr>
        <p:txBody>
          <a:bodyPr wrap="square">
            <a:spAutoFit/>
          </a:bodyPr>
          <a:lstStyle/>
          <a:p>
            <a:pPr algn="ctr"/>
            <a:r>
              <a:rPr lang="en-US" dirty="0"/>
              <a:t>https://www.linkedin.com/pulse/machine-learning-becomes-mainstream-how-increase-your-ronald-van-loon</a:t>
            </a:r>
          </a:p>
        </p:txBody>
      </p:sp>
      <p:sp>
        <p:nvSpPr>
          <p:cNvPr id="15" name="Rectangle 14"/>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Learning</a:t>
            </a:r>
            <a:endParaRPr lang="en-US" dirty="0"/>
          </a:p>
        </p:txBody>
      </p:sp>
      <p:sp>
        <p:nvSpPr>
          <p:cNvPr id="5" name="ตัวแทนวันที่ 4"/>
          <p:cNvSpPr>
            <a:spLocks noGrp="1"/>
          </p:cNvSpPr>
          <p:nvPr>
            <p:ph type="dt" sz="half" idx="10"/>
          </p:nvPr>
        </p:nvSpPr>
        <p:spPr/>
        <p:txBody>
          <a:bodyPr/>
          <a:lstStyle/>
          <a:p>
            <a:fld id="{2251BF85-6EED-4AAB-84E9-978DF19DFAEC}" type="datetime1">
              <a:rPr lang="th-TH" smtClean="0"/>
              <a:t>07/06/60</a:t>
            </a:fld>
            <a:endParaRPr lang="th-TH"/>
          </a:p>
        </p:txBody>
      </p:sp>
      <p:sp>
        <p:nvSpPr>
          <p:cNvPr id="6" name="ตัวแทนท้ายกระดาษ 5"/>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6710680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Chi Square Test</a:t>
            </a:r>
            <a:br>
              <a:rPr lang="en-US" dirty="0" smtClean="0"/>
            </a:br>
            <a:endParaRPr lang="th-TH" dirty="0"/>
          </a:p>
        </p:txBody>
      </p:sp>
      <p:sp>
        <p:nvSpPr>
          <p:cNvPr id="3" name="ตัวแทนเนื้อหา 2"/>
          <p:cNvSpPr>
            <a:spLocks noGrp="1"/>
          </p:cNvSpPr>
          <p:nvPr>
            <p:ph idx="1"/>
          </p:nvPr>
        </p:nvSpPr>
        <p:spPr/>
        <p:txBody>
          <a:bodyPr>
            <a:normAutofit fontScale="77500" lnSpcReduction="20000"/>
          </a:bodyPr>
          <a:lstStyle/>
          <a:p>
            <a:pPr marL="0" indent="0">
              <a:buNone/>
            </a:pPr>
            <a:r>
              <a:rPr lang="en-US" dirty="0" smtClean="0"/>
              <a:t>Following is the description of the parameters used −</a:t>
            </a:r>
          </a:p>
          <a:p>
            <a:pPr marL="0" indent="0">
              <a:buNone/>
            </a:pPr>
            <a:endParaRPr lang="en-US" dirty="0" smtClean="0"/>
          </a:p>
          <a:p>
            <a:pPr marL="0" indent="0">
              <a:buNone/>
            </a:pPr>
            <a:r>
              <a:rPr lang="en-US" dirty="0" smtClean="0"/>
              <a:t>data is the data in form of a table containing the count value of the variables in the observation.</a:t>
            </a:r>
          </a:p>
          <a:p>
            <a:pPr marL="0" indent="0">
              <a:buNone/>
            </a:pPr>
            <a:endParaRPr lang="en-US" dirty="0" smtClean="0"/>
          </a:p>
          <a:p>
            <a:pPr marL="0" indent="0">
              <a:buNone/>
            </a:pPr>
            <a:r>
              <a:rPr lang="en-US" dirty="0" smtClean="0"/>
              <a:t>Example</a:t>
            </a:r>
          </a:p>
          <a:p>
            <a:pPr marL="0" indent="0">
              <a:buNone/>
            </a:pPr>
            <a:r>
              <a:rPr lang="en-US" dirty="0" smtClean="0"/>
              <a:t>We will take the Cars93 data in the "MASS" library which represents the sales of different models of car in the year 1993.</a:t>
            </a:r>
          </a:p>
          <a:p>
            <a:pPr marL="0" indent="0">
              <a:buNone/>
            </a:pPr>
            <a:endParaRPr lang="en-US" dirty="0" smtClean="0"/>
          </a:p>
          <a:p>
            <a:pPr marL="0" indent="0">
              <a:buNone/>
            </a:pPr>
            <a:r>
              <a:rPr lang="en-US" dirty="0" smtClean="0"/>
              <a:t>library("MASS")</a:t>
            </a:r>
          </a:p>
          <a:p>
            <a:pPr marL="0" indent="0">
              <a:buNone/>
            </a:pPr>
            <a:r>
              <a:rPr lang="en-US" dirty="0" smtClean="0"/>
              <a:t>print(</a:t>
            </a:r>
            <a:r>
              <a:rPr lang="en-US" dirty="0" err="1" smtClean="0"/>
              <a:t>str</a:t>
            </a:r>
            <a:r>
              <a:rPr lang="en-US" dirty="0" smtClean="0"/>
              <a:t>(Cars93))</a:t>
            </a:r>
            <a:endParaRPr lang="th-TH" dirty="0"/>
          </a:p>
        </p:txBody>
      </p:sp>
      <p:sp>
        <p:nvSpPr>
          <p:cNvPr id="4" name="ตัวแทนวันที่ 3"/>
          <p:cNvSpPr>
            <a:spLocks noGrp="1"/>
          </p:cNvSpPr>
          <p:nvPr>
            <p:ph type="dt" sz="half" idx="10"/>
          </p:nvPr>
        </p:nvSpPr>
        <p:spPr/>
        <p:txBody>
          <a:bodyPr/>
          <a:lstStyle/>
          <a:p>
            <a:fld id="{B615B31B-9861-4682-824A-13B7D79C7042}"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1307490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 Load the library.</a:t>
            </a:r>
            <a:br>
              <a:rPr lang="en-US" dirty="0" smtClean="0"/>
            </a:br>
            <a:endParaRPr lang="th-TH" dirty="0"/>
          </a:p>
        </p:txBody>
      </p:sp>
      <p:sp>
        <p:nvSpPr>
          <p:cNvPr id="3" name="ตัวแทนเนื้อหา 2"/>
          <p:cNvSpPr>
            <a:spLocks noGrp="1"/>
          </p:cNvSpPr>
          <p:nvPr>
            <p:ph idx="1"/>
          </p:nvPr>
        </p:nvSpPr>
        <p:spPr/>
        <p:txBody>
          <a:bodyPr>
            <a:normAutofit fontScale="70000" lnSpcReduction="20000"/>
          </a:bodyPr>
          <a:lstStyle/>
          <a:p>
            <a:pPr marL="0" indent="0">
              <a:buNone/>
            </a:pPr>
            <a:r>
              <a:rPr lang="en-US" dirty="0" smtClean="0"/>
              <a:t># Load the library.</a:t>
            </a:r>
          </a:p>
          <a:p>
            <a:pPr marL="0" indent="0">
              <a:buNone/>
            </a:pPr>
            <a:r>
              <a:rPr lang="en-US" dirty="0" smtClean="0"/>
              <a:t>library("MASS")</a:t>
            </a:r>
          </a:p>
          <a:p>
            <a:pPr marL="0" indent="0">
              <a:buNone/>
            </a:pPr>
            <a:endParaRPr lang="en-US" dirty="0" smtClean="0"/>
          </a:p>
          <a:p>
            <a:pPr marL="0" indent="0">
              <a:buNone/>
            </a:pPr>
            <a:r>
              <a:rPr lang="en-US" dirty="0" smtClean="0"/>
              <a:t># Create a data frame from the main data set.</a:t>
            </a:r>
          </a:p>
          <a:p>
            <a:pPr marL="0" indent="0">
              <a:buNone/>
            </a:pPr>
            <a:r>
              <a:rPr lang="en-US" dirty="0" err="1" smtClean="0"/>
              <a:t>car.data</a:t>
            </a:r>
            <a:r>
              <a:rPr lang="en-US" dirty="0" smtClean="0"/>
              <a:t> &lt;- </a:t>
            </a:r>
            <a:r>
              <a:rPr lang="en-US" dirty="0" err="1" smtClean="0"/>
              <a:t>data.frame</a:t>
            </a:r>
            <a:r>
              <a:rPr lang="en-US" dirty="0" smtClean="0"/>
              <a:t>(Cars93$AirBags, Cars93$Type)</a:t>
            </a:r>
          </a:p>
          <a:p>
            <a:pPr marL="0" indent="0">
              <a:buNone/>
            </a:pPr>
            <a:endParaRPr lang="en-US" dirty="0" smtClean="0"/>
          </a:p>
          <a:p>
            <a:pPr marL="0" indent="0">
              <a:buNone/>
            </a:pPr>
            <a:r>
              <a:rPr lang="en-US" dirty="0" smtClean="0"/>
              <a:t># Create a table with the needed variables.</a:t>
            </a:r>
          </a:p>
          <a:p>
            <a:pPr marL="0" indent="0">
              <a:buNone/>
            </a:pPr>
            <a:r>
              <a:rPr lang="en-US" dirty="0" err="1" smtClean="0"/>
              <a:t>car.data</a:t>
            </a:r>
            <a:r>
              <a:rPr lang="en-US" dirty="0" smtClean="0"/>
              <a:t> = table(Cars93$AirBags, Cars93$Type) </a:t>
            </a:r>
          </a:p>
          <a:p>
            <a:pPr marL="0" indent="0">
              <a:buNone/>
            </a:pPr>
            <a:r>
              <a:rPr lang="en-US" dirty="0" smtClean="0"/>
              <a:t>print(</a:t>
            </a:r>
            <a:r>
              <a:rPr lang="en-US" dirty="0" err="1" smtClean="0"/>
              <a:t>car.data</a:t>
            </a:r>
            <a:r>
              <a:rPr lang="en-US" dirty="0" smtClean="0"/>
              <a:t>)</a:t>
            </a:r>
          </a:p>
          <a:p>
            <a:pPr marL="0" indent="0">
              <a:buNone/>
            </a:pPr>
            <a:endParaRPr lang="en-US" dirty="0" smtClean="0"/>
          </a:p>
          <a:p>
            <a:pPr marL="0" indent="0">
              <a:buNone/>
            </a:pPr>
            <a:r>
              <a:rPr lang="en-US" dirty="0" smtClean="0"/>
              <a:t># Perform the Chi-Square test.</a:t>
            </a:r>
          </a:p>
          <a:p>
            <a:pPr marL="0" indent="0">
              <a:buNone/>
            </a:pPr>
            <a:r>
              <a:rPr lang="en-US" dirty="0" smtClean="0"/>
              <a:t>print(</a:t>
            </a:r>
            <a:r>
              <a:rPr lang="en-US" dirty="0" err="1" smtClean="0"/>
              <a:t>chisq.test</a:t>
            </a:r>
            <a:r>
              <a:rPr lang="en-US" dirty="0" smtClean="0"/>
              <a:t>(</a:t>
            </a:r>
            <a:r>
              <a:rPr lang="en-US" dirty="0" err="1" smtClean="0"/>
              <a:t>car.data</a:t>
            </a:r>
            <a:r>
              <a:rPr lang="en-US" dirty="0" smtClean="0"/>
              <a:t>))</a:t>
            </a:r>
            <a:endParaRPr lang="th-TH" dirty="0"/>
          </a:p>
        </p:txBody>
      </p:sp>
      <p:sp>
        <p:nvSpPr>
          <p:cNvPr id="4" name="ตัวแทนวันที่ 3"/>
          <p:cNvSpPr>
            <a:spLocks noGrp="1"/>
          </p:cNvSpPr>
          <p:nvPr>
            <p:ph type="dt" sz="half" idx="10"/>
          </p:nvPr>
        </p:nvSpPr>
        <p:spPr/>
        <p:txBody>
          <a:bodyPr/>
          <a:lstStyle/>
          <a:p>
            <a:fld id="{56D2FF2C-B1F8-4721-94DD-7FB58D00E039}"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0109351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Pie Charts</a:t>
            </a:r>
            <a:br>
              <a:rPr lang="en-US" dirty="0" smtClean="0"/>
            </a:br>
            <a:endParaRPr lang="th-TH" dirty="0"/>
          </a:p>
        </p:txBody>
      </p:sp>
      <p:sp>
        <p:nvSpPr>
          <p:cNvPr id="3" name="ตัวแทนเนื้อหา 2"/>
          <p:cNvSpPr>
            <a:spLocks noGrp="1"/>
          </p:cNvSpPr>
          <p:nvPr>
            <p:ph idx="1"/>
          </p:nvPr>
        </p:nvSpPr>
        <p:spPr>
          <a:xfrm>
            <a:off x="457200" y="1268760"/>
            <a:ext cx="8229600" cy="4857403"/>
          </a:xfrm>
        </p:spPr>
        <p:txBody>
          <a:bodyPr>
            <a:normAutofit fontScale="70000" lnSpcReduction="20000"/>
          </a:bodyPr>
          <a:lstStyle/>
          <a:p>
            <a:pPr marL="0" indent="0">
              <a:buNone/>
            </a:pPr>
            <a:r>
              <a:rPr lang="en-US" dirty="0" smtClean="0"/>
              <a:t>R Programming language has numerous libraries to create charts and graphs. A pie-chart is a representation of values as slices of a circle with different colors. The slices are labeled and the numbers corresponding to each slice is also represented in the chart.</a:t>
            </a:r>
          </a:p>
          <a:p>
            <a:pPr marL="0" indent="0">
              <a:buNone/>
            </a:pPr>
            <a:endParaRPr lang="en-US" dirty="0" smtClean="0"/>
          </a:p>
          <a:p>
            <a:pPr marL="0" indent="0">
              <a:buNone/>
            </a:pPr>
            <a:r>
              <a:rPr lang="en-US" dirty="0" smtClean="0"/>
              <a:t>In R the pie chart is created using the pie() function which takes positive numbers as a vector input. The additional parameters are used to control labels, color, title etc.</a:t>
            </a:r>
          </a:p>
          <a:p>
            <a:pPr marL="0" indent="0">
              <a:buNone/>
            </a:pPr>
            <a:endParaRPr lang="en-US" dirty="0" smtClean="0"/>
          </a:p>
          <a:p>
            <a:pPr marL="0" indent="0">
              <a:buNone/>
            </a:pPr>
            <a:r>
              <a:rPr lang="en-US" dirty="0" smtClean="0"/>
              <a:t>Syntax</a:t>
            </a:r>
          </a:p>
          <a:p>
            <a:pPr marL="0" indent="0">
              <a:buNone/>
            </a:pPr>
            <a:r>
              <a:rPr lang="en-US" dirty="0" smtClean="0"/>
              <a:t>The basic syntax for creating a pie-chart using the R is −</a:t>
            </a:r>
          </a:p>
          <a:p>
            <a:pPr marL="0" indent="0">
              <a:buNone/>
            </a:pPr>
            <a:endParaRPr lang="en-US" dirty="0" smtClean="0"/>
          </a:p>
          <a:p>
            <a:pPr marL="0" indent="0">
              <a:buNone/>
            </a:pPr>
            <a:r>
              <a:rPr lang="en-US" dirty="0" smtClean="0"/>
              <a:t>pie(x, labels, radius, main, col, clockwise)</a:t>
            </a:r>
            <a:endParaRPr lang="th-TH" dirty="0"/>
          </a:p>
        </p:txBody>
      </p:sp>
      <p:sp>
        <p:nvSpPr>
          <p:cNvPr id="4" name="ตัวแทนวันที่ 3"/>
          <p:cNvSpPr>
            <a:spLocks noGrp="1"/>
          </p:cNvSpPr>
          <p:nvPr>
            <p:ph type="dt" sz="half" idx="10"/>
          </p:nvPr>
        </p:nvSpPr>
        <p:spPr/>
        <p:txBody>
          <a:bodyPr/>
          <a:lstStyle/>
          <a:p>
            <a:fld id="{D71E5108-835A-4FD7-A426-9A25F349CEF5}"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0402042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457200" y="404664"/>
            <a:ext cx="8507288" cy="6336704"/>
          </a:xfrm>
        </p:spPr>
        <p:txBody>
          <a:bodyPr>
            <a:normAutofit fontScale="62500" lnSpcReduction="20000"/>
          </a:bodyPr>
          <a:lstStyle/>
          <a:p>
            <a:pPr marL="0" indent="0">
              <a:buNone/>
            </a:pPr>
            <a:r>
              <a:rPr lang="en-US" dirty="0" smtClean="0"/>
              <a:t>Following is the description of the parameters used −</a:t>
            </a:r>
          </a:p>
          <a:p>
            <a:pPr marL="0" indent="0">
              <a:buNone/>
            </a:pPr>
            <a:endParaRPr lang="en-US" dirty="0" smtClean="0"/>
          </a:p>
          <a:p>
            <a:pPr marL="0" indent="0">
              <a:buNone/>
            </a:pPr>
            <a:r>
              <a:rPr lang="en-US" dirty="0" smtClean="0"/>
              <a:t>x is a vector containing the numeric values used in the pie chart.</a:t>
            </a:r>
          </a:p>
          <a:p>
            <a:pPr marL="0" indent="0">
              <a:buNone/>
            </a:pPr>
            <a:endParaRPr lang="en-US" dirty="0" smtClean="0"/>
          </a:p>
          <a:p>
            <a:pPr marL="0" indent="0">
              <a:buNone/>
            </a:pPr>
            <a:r>
              <a:rPr lang="en-US" dirty="0" smtClean="0"/>
              <a:t>labels is used to give description to the slices.</a:t>
            </a:r>
          </a:p>
          <a:p>
            <a:pPr marL="0" indent="0">
              <a:buNone/>
            </a:pPr>
            <a:endParaRPr lang="en-US" dirty="0" smtClean="0"/>
          </a:p>
          <a:p>
            <a:pPr marL="0" indent="0">
              <a:buNone/>
            </a:pPr>
            <a:r>
              <a:rPr lang="en-US" dirty="0" smtClean="0"/>
              <a:t>radius indicates the radius of the circle of the pie chart.(value between −1 and +1).</a:t>
            </a:r>
          </a:p>
          <a:p>
            <a:pPr marL="0" indent="0">
              <a:buNone/>
            </a:pPr>
            <a:endParaRPr lang="en-US" dirty="0" smtClean="0"/>
          </a:p>
          <a:p>
            <a:pPr marL="0" indent="0">
              <a:buNone/>
            </a:pPr>
            <a:r>
              <a:rPr lang="en-US" dirty="0" smtClean="0"/>
              <a:t>main indicates the title of the chart.</a:t>
            </a:r>
          </a:p>
          <a:p>
            <a:pPr marL="0" indent="0">
              <a:buNone/>
            </a:pPr>
            <a:endParaRPr lang="en-US" dirty="0" smtClean="0"/>
          </a:p>
          <a:p>
            <a:pPr marL="0" indent="0">
              <a:buNone/>
            </a:pPr>
            <a:r>
              <a:rPr lang="en-US" dirty="0" smtClean="0"/>
              <a:t>col indicates the color palette.</a:t>
            </a:r>
          </a:p>
          <a:p>
            <a:pPr marL="0" indent="0">
              <a:buNone/>
            </a:pPr>
            <a:endParaRPr lang="en-US" dirty="0" smtClean="0"/>
          </a:p>
          <a:p>
            <a:pPr marL="0" indent="0">
              <a:buNone/>
            </a:pPr>
            <a:r>
              <a:rPr lang="en-US" dirty="0" smtClean="0"/>
              <a:t>clockwise is a logical value indicating if the slices are drawn clockwise or anti clockwise.</a:t>
            </a:r>
          </a:p>
          <a:p>
            <a:pPr marL="0" indent="0">
              <a:buNone/>
            </a:pPr>
            <a:endParaRPr lang="en-US" dirty="0" smtClean="0"/>
          </a:p>
          <a:p>
            <a:pPr marL="0" indent="0">
              <a:buNone/>
            </a:pPr>
            <a:r>
              <a:rPr lang="en-US" dirty="0" smtClean="0"/>
              <a:t>Example</a:t>
            </a:r>
          </a:p>
          <a:p>
            <a:pPr marL="0" indent="0">
              <a:buNone/>
            </a:pPr>
            <a:r>
              <a:rPr lang="en-US" dirty="0" smtClean="0"/>
              <a:t>A very simple pie-chart is created using just the input vector and labels. The below script will create and save the pie chart in the current R working directory.</a:t>
            </a:r>
            <a:endParaRPr lang="th-TH" dirty="0"/>
          </a:p>
        </p:txBody>
      </p:sp>
      <p:sp>
        <p:nvSpPr>
          <p:cNvPr id="2" name="ตัวแทนวันที่ 1"/>
          <p:cNvSpPr>
            <a:spLocks noGrp="1"/>
          </p:cNvSpPr>
          <p:nvPr>
            <p:ph type="dt" sz="half" idx="10"/>
          </p:nvPr>
        </p:nvSpPr>
        <p:spPr/>
        <p:txBody>
          <a:bodyPr/>
          <a:lstStyle/>
          <a:p>
            <a:fld id="{779B6BE0-B707-4917-9F12-4B168B4BDE7A}" type="datetime1">
              <a:rPr lang="th-TH" smtClean="0"/>
              <a:t>07/06/60</a:t>
            </a:fld>
            <a:endParaRPr lang="th-TH"/>
          </a:p>
        </p:txBody>
      </p:sp>
      <p:sp>
        <p:nvSpPr>
          <p:cNvPr id="4" name="ตัวแทนท้ายกระดาษ 3"/>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41351612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 Create data for the graph.</a:t>
            </a:r>
            <a:br>
              <a:rPr lang="en-US" dirty="0" smtClean="0"/>
            </a:br>
            <a:endParaRPr lang="th-TH" dirty="0"/>
          </a:p>
        </p:txBody>
      </p:sp>
      <p:sp>
        <p:nvSpPr>
          <p:cNvPr id="3" name="ตัวแทนเนื้อหา 2"/>
          <p:cNvSpPr>
            <a:spLocks noGrp="1"/>
          </p:cNvSpPr>
          <p:nvPr>
            <p:ph idx="1"/>
          </p:nvPr>
        </p:nvSpPr>
        <p:spPr>
          <a:xfrm>
            <a:off x="457200" y="1412776"/>
            <a:ext cx="8229600" cy="4713387"/>
          </a:xfrm>
        </p:spPr>
        <p:txBody>
          <a:bodyPr>
            <a:normAutofit fontScale="77500" lnSpcReduction="20000"/>
          </a:bodyPr>
          <a:lstStyle/>
          <a:p>
            <a:pPr marL="0" indent="0">
              <a:buNone/>
            </a:pPr>
            <a:r>
              <a:rPr lang="en-US" dirty="0" smtClean="0"/>
              <a:t># Create data for the graph.</a:t>
            </a:r>
          </a:p>
          <a:p>
            <a:pPr marL="0" indent="0">
              <a:buNone/>
            </a:pPr>
            <a:r>
              <a:rPr lang="en-US" dirty="0" smtClean="0"/>
              <a:t>x &lt;- c(21, 62, 10, 53)</a:t>
            </a:r>
          </a:p>
          <a:p>
            <a:pPr marL="0" indent="0">
              <a:buNone/>
            </a:pPr>
            <a:r>
              <a:rPr lang="en-US" dirty="0" smtClean="0"/>
              <a:t>labels &lt;- c("London", "New York", "Singapore", "Mumbai")</a:t>
            </a:r>
          </a:p>
          <a:p>
            <a:pPr marL="0" indent="0">
              <a:buNone/>
            </a:pPr>
            <a:endParaRPr lang="en-US" dirty="0" smtClean="0"/>
          </a:p>
          <a:p>
            <a:pPr marL="0" indent="0">
              <a:buNone/>
            </a:pPr>
            <a:r>
              <a:rPr lang="en-US" dirty="0" smtClean="0"/>
              <a:t># Give the chart file a name.</a:t>
            </a:r>
          </a:p>
          <a:p>
            <a:pPr marL="0" indent="0">
              <a:buNone/>
            </a:pPr>
            <a:r>
              <a:rPr lang="en-US" dirty="0" err="1" smtClean="0"/>
              <a:t>png</a:t>
            </a:r>
            <a:r>
              <a:rPr lang="en-US" dirty="0" smtClean="0"/>
              <a:t>(file = "city.jpg")</a:t>
            </a:r>
          </a:p>
          <a:p>
            <a:pPr marL="0" indent="0">
              <a:buNone/>
            </a:pPr>
            <a:endParaRPr lang="en-US" dirty="0" smtClean="0"/>
          </a:p>
          <a:p>
            <a:pPr marL="0" indent="0">
              <a:buNone/>
            </a:pPr>
            <a:r>
              <a:rPr lang="en-US" dirty="0" smtClean="0"/>
              <a:t># Plot the chart.</a:t>
            </a:r>
          </a:p>
          <a:p>
            <a:pPr marL="0" indent="0">
              <a:buNone/>
            </a:pPr>
            <a:r>
              <a:rPr lang="en-US" dirty="0" smtClean="0"/>
              <a:t>pie(</a:t>
            </a:r>
            <a:r>
              <a:rPr lang="en-US" dirty="0" err="1" smtClean="0"/>
              <a:t>x,labels</a:t>
            </a:r>
            <a:r>
              <a:rPr lang="en-US" dirty="0" smtClean="0"/>
              <a:t>)</a:t>
            </a:r>
          </a:p>
          <a:p>
            <a:pPr marL="0" indent="0">
              <a:buNone/>
            </a:pPr>
            <a:endParaRPr lang="en-US" dirty="0" smtClean="0"/>
          </a:p>
          <a:p>
            <a:pPr marL="0" indent="0">
              <a:buNone/>
            </a:pPr>
            <a:r>
              <a:rPr lang="en-US" dirty="0" smtClean="0"/>
              <a:t># Save the file.</a:t>
            </a:r>
          </a:p>
          <a:p>
            <a:pPr marL="0" indent="0">
              <a:buNone/>
            </a:pPr>
            <a:r>
              <a:rPr lang="en-US" dirty="0" err="1" smtClean="0"/>
              <a:t>dev.off</a:t>
            </a:r>
            <a:r>
              <a:rPr lang="en-US" dirty="0" smtClean="0"/>
              <a:t>()</a:t>
            </a:r>
            <a:endParaRPr lang="th-TH" dirty="0"/>
          </a:p>
        </p:txBody>
      </p:sp>
      <p:sp>
        <p:nvSpPr>
          <p:cNvPr id="4" name="ตัวแทนวันที่ 3"/>
          <p:cNvSpPr>
            <a:spLocks noGrp="1"/>
          </p:cNvSpPr>
          <p:nvPr>
            <p:ph type="dt" sz="half" idx="10"/>
          </p:nvPr>
        </p:nvSpPr>
        <p:spPr/>
        <p:txBody>
          <a:bodyPr/>
          <a:lstStyle/>
          <a:p>
            <a:fld id="{D75C1771-DB77-4CBC-84B9-D8A0FDD2B5ED}"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138456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a:t>Pie Chart Title and Colors</a:t>
            </a:r>
            <a:br>
              <a:rPr lang="en-US" dirty="0"/>
            </a:br>
            <a:endParaRPr lang="th-TH" dirty="0"/>
          </a:p>
        </p:txBody>
      </p:sp>
      <p:sp>
        <p:nvSpPr>
          <p:cNvPr id="3" name="ตัวแทนเนื้อหา 2"/>
          <p:cNvSpPr>
            <a:spLocks noGrp="1"/>
          </p:cNvSpPr>
          <p:nvPr>
            <p:ph idx="1"/>
          </p:nvPr>
        </p:nvSpPr>
        <p:spPr>
          <a:xfrm>
            <a:off x="457200" y="1124744"/>
            <a:ext cx="8229600" cy="5001419"/>
          </a:xfrm>
        </p:spPr>
        <p:txBody>
          <a:bodyPr>
            <a:noAutofit/>
          </a:bodyPr>
          <a:lstStyle/>
          <a:p>
            <a:r>
              <a:rPr lang="en-US" sz="2000" dirty="0" smtClean="0"/>
              <a:t>Example</a:t>
            </a:r>
          </a:p>
          <a:p>
            <a:r>
              <a:rPr lang="en-US" sz="2000" dirty="0" smtClean="0"/>
              <a:t>The below script will create and save the pie chart in the current R working directory.</a:t>
            </a:r>
          </a:p>
          <a:p>
            <a:r>
              <a:rPr lang="en-US" sz="2000" dirty="0" smtClean="0"/>
              <a:t># Create data for the graph.</a:t>
            </a:r>
          </a:p>
          <a:p>
            <a:r>
              <a:rPr lang="en-US" sz="2000" dirty="0" smtClean="0"/>
              <a:t>x &lt;- c(21, 62, 10, 53)</a:t>
            </a:r>
          </a:p>
          <a:p>
            <a:r>
              <a:rPr lang="en-US" sz="2000" dirty="0" smtClean="0"/>
              <a:t>labels &lt;- c("London", "New York", "Singapore", "Mumbai")</a:t>
            </a:r>
          </a:p>
          <a:p>
            <a:r>
              <a:rPr lang="en-US" sz="2000" dirty="0" smtClean="0"/>
              <a:t># Give the chart file a name.</a:t>
            </a:r>
          </a:p>
          <a:p>
            <a:r>
              <a:rPr lang="en-US" sz="2000" dirty="0" err="1" smtClean="0"/>
              <a:t>png</a:t>
            </a:r>
            <a:r>
              <a:rPr lang="en-US" sz="2000" dirty="0" smtClean="0"/>
              <a:t>(file = "city_title_colours.jpg")</a:t>
            </a:r>
          </a:p>
          <a:p>
            <a:r>
              <a:rPr lang="en-US" sz="2000" dirty="0" smtClean="0"/>
              <a:t># Plot the chart with title and rainbow color pallet.</a:t>
            </a:r>
          </a:p>
          <a:p>
            <a:r>
              <a:rPr lang="en-US" sz="2000" dirty="0" smtClean="0"/>
              <a:t>pie(x, labels, main = "City pie chart", col = rainbow(length(x)))</a:t>
            </a:r>
          </a:p>
          <a:p>
            <a:r>
              <a:rPr lang="en-US" sz="2000" dirty="0" smtClean="0"/>
              <a:t># Save the file.</a:t>
            </a:r>
          </a:p>
          <a:p>
            <a:r>
              <a:rPr lang="en-US" sz="2000" dirty="0" err="1" smtClean="0"/>
              <a:t>dev.off</a:t>
            </a:r>
            <a:r>
              <a:rPr lang="en-US" sz="2000" dirty="0" smtClean="0"/>
              <a:t>()</a:t>
            </a:r>
            <a:endParaRPr lang="th-TH" sz="2000" dirty="0"/>
          </a:p>
        </p:txBody>
      </p:sp>
      <p:sp>
        <p:nvSpPr>
          <p:cNvPr id="4" name="ตัวแทนวันที่ 3"/>
          <p:cNvSpPr>
            <a:spLocks noGrp="1"/>
          </p:cNvSpPr>
          <p:nvPr>
            <p:ph type="dt" sz="half" idx="10"/>
          </p:nvPr>
        </p:nvSpPr>
        <p:spPr/>
        <p:txBody>
          <a:bodyPr/>
          <a:lstStyle/>
          <a:p>
            <a:fld id="{A687678C-FD66-46D6-AFEE-0CFE1D0DCF32}"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8737112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a:t>3D Pie Chart</a:t>
            </a:r>
            <a:br>
              <a:rPr lang="en-US" dirty="0"/>
            </a:br>
            <a:endParaRPr lang="th-TH" dirty="0"/>
          </a:p>
        </p:txBody>
      </p:sp>
      <p:sp>
        <p:nvSpPr>
          <p:cNvPr id="3" name="ตัวแทนเนื้อหา 2"/>
          <p:cNvSpPr>
            <a:spLocks noGrp="1"/>
          </p:cNvSpPr>
          <p:nvPr>
            <p:ph idx="1"/>
          </p:nvPr>
        </p:nvSpPr>
        <p:spPr>
          <a:xfrm>
            <a:off x="457200" y="1124744"/>
            <a:ext cx="8229600" cy="5001419"/>
          </a:xfrm>
        </p:spPr>
        <p:txBody>
          <a:bodyPr>
            <a:normAutofit fontScale="62500" lnSpcReduction="20000"/>
          </a:bodyPr>
          <a:lstStyle/>
          <a:p>
            <a:pPr marL="0" indent="0">
              <a:buNone/>
            </a:pPr>
            <a:r>
              <a:rPr lang="en-US" dirty="0" smtClean="0"/>
              <a:t># Get the library.</a:t>
            </a:r>
          </a:p>
          <a:p>
            <a:pPr marL="0" indent="0">
              <a:buNone/>
            </a:pPr>
            <a:r>
              <a:rPr lang="en-US" dirty="0" smtClean="0"/>
              <a:t>library(</a:t>
            </a:r>
            <a:r>
              <a:rPr lang="en-US" dirty="0" err="1" smtClean="0"/>
              <a:t>plotrix</a:t>
            </a:r>
            <a:r>
              <a:rPr lang="en-US" dirty="0" smtClean="0"/>
              <a:t>)</a:t>
            </a:r>
          </a:p>
          <a:p>
            <a:pPr marL="0" indent="0">
              <a:buNone/>
            </a:pPr>
            <a:endParaRPr lang="en-US" dirty="0" smtClean="0"/>
          </a:p>
          <a:p>
            <a:pPr marL="0" indent="0">
              <a:buNone/>
            </a:pPr>
            <a:r>
              <a:rPr lang="en-US" dirty="0" smtClean="0"/>
              <a:t># Create data for the graph.</a:t>
            </a:r>
          </a:p>
          <a:p>
            <a:pPr marL="0" indent="0">
              <a:buNone/>
            </a:pPr>
            <a:r>
              <a:rPr lang="en-US" dirty="0" smtClean="0"/>
              <a:t>x &lt;-  c(21, 62, 10,53)</a:t>
            </a:r>
          </a:p>
          <a:p>
            <a:pPr marL="0" indent="0">
              <a:buNone/>
            </a:pPr>
            <a:r>
              <a:rPr lang="en-US" dirty="0" err="1" smtClean="0"/>
              <a:t>lbl</a:t>
            </a:r>
            <a:r>
              <a:rPr lang="en-US" dirty="0" smtClean="0"/>
              <a:t> &lt;-  c("</a:t>
            </a:r>
            <a:r>
              <a:rPr lang="en-US" dirty="0" err="1" smtClean="0"/>
              <a:t>London","New</a:t>
            </a:r>
            <a:r>
              <a:rPr lang="en-US" dirty="0" smtClean="0"/>
              <a:t> </a:t>
            </a:r>
            <a:r>
              <a:rPr lang="en-US" dirty="0" err="1" smtClean="0"/>
              <a:t>York","Singapore","Mumbai</a:t>
            </a:r>
            <a:r>
              <a:rPr lang="en-US" dirty="0" smtClean="0"/>
              <a:t>")</a:t>
            </a:r>
          </a:p>
          <a:p>
            <a:pPr marL="0" indent="0">
              <a:buNone/>
            </a:pPr>
            <a:endParaRPr lang="en-US" dirty="0" smtClean="0"/>
          </a:p>
          <a:p>
            <a:pPr marL="0" indent="0">
              <a:buNone/>
            </a:pPr>
            <a:r>
              <a:rPr lang="en-US" dirty="0" smtClean="0"/>
              <a:t># Give the chart file a name.</a:t>
            </a:r>
          </a:p>
          <a:p>
            <a:pPr marL="0" indent="0">
              <a:buNone/>
            </a:pPr>
            <a:r>
              <a:rPr lang="en-US" dirty="0" err="1" smtClean="0"/>
              <a:t>png</a:t>
            </a:r>
            <a:r>
              <a:rPr lang="en-US" dirty="0" smtClean="0"/>
              <a:t>(file = "3d_pie_chart.jpg")</a:t>
            </a:r>
          </a:p>
          <a:p>
            <a:pPr marL="0" indent="0">
              <a:buNone/>
            </a:pPr>
            <a:endParaRPr lang="en-US" dirty="0" smtClean="0"/>
          </a:p>
          <a:p>
            <a:pPr marL="0" indent="0">
              <a:buNone/>
            </a:pPr>
            <a:r>
              <a:rPr lang="en-US" dirty="0" smtClean="0"/>
              <a:t># Plot the chart.</a:t>
            </a:r>
          </a:p>
          <a:p>
            <a:pPr marL="0" indent="0">
              <a:buNone/>
            </a:pPr>
            <a:r>
              <a:rPr lang="en-US" dirty="0" smtClean="0"/>
              <a:t>pie3D(</a:t>
            </a:r>
            <a:r>
              <a:rPr lang="en-US" dirty="0" err="1" smtClean="0"/>
              <a:t>x,labels</a:t>
            </a:r>
            <a:r>
              <a:rPr lang="en-US" dirty="0" smtClean="0"/>
              <a:t> = </a:t>
            </a:r>
            <a:r>
              <a:rPr lang="en-US" dirty="0" err="1" smtClean="0"/>
              <a:t>lbl,explode</a:t>
            </a:r>
            <a:r>
              <a:rPr lang="en-US" dirty="0" smtClean="0"/>
              <a:t> = 0.1, main = "Pie Chart of Countries ")</a:t>
            </a:r>
          </a:p>
          <a:p>
            <a:pPr marL="0" indent="0">
              <a:buNone/>
            </a:pPr>
            <a:endParaRPr lang="en-US" dirty="0" smtClean="0"/>
          </a:p>
          <a:p>
            <a:pPr marL="0" indent="0">
              <a:buNone/>
            </a:pPr>
            <a:r>
              <a:rPr lang="en-US" dirty="0" smtClean="0"/>
              <a:t># Save the file.</a:t>
            </a:r>
          </a:p>
          <a:p>
            <a:pPr marL="0" indent="0">
              <a:buNone/>
            </a:pPr>
            <a:r>
              <a:rPr lang="en-US" dirty="0" err="1" smtClean="0"/>
              <a:t>dev.off</a:t>
            </a:r>
            <a:r>
              <a:rPr lang="en-US" dirty="0" smtClean="0"/>
              <a:t>()</a:t>
            </a:r>
            <a:endParaRPr lang="th-TH" dirty="0"/>
          </a:p>
        </p:txBody>
      </p:sp>
      <p:sp>
        <p:nvSpPr>
          <p:cNvPr id="4" name="ตัวแทนวันที่ 3"/>
          <p:cNvSpPr>
            <a:spLocks noGrp="1"/>
          </p:cNvSpPr>
          <p:nvPr>
            <p:ph type="dt" sz="half" idx="10"/>
          </p:nvPr>
        </p:nvSpPr>
        <p:spPr/>
        <p:txBody>
          <a:bodyPr/>
          <a:lstStyle/>
          <a:p>
            <a:fld id="{A64A84BF-CE2A-4833-BEF7-F12A4C2879D7}"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4284528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a:t>Graphics with ggplot2</a:t>
            </a:r>
            <a:br>
              <a:rPr lang="en-US" dirty="0"/>
            </a:br>
            <a:endParaRPr lang="th-TH" dirty="0"/>
          </a:p>
        </p:txBody>
      </p:sp>
      <p:sp>
        <p:nvSpPr>
          <p:cNvPr id="3" name="ตัวแทนเนื้อหา 2"/>
          <p:cNvSpPr>
            <a:spLocks noGrp="1"/>
          </p:cNvSpPr>
          <p:nvPr>
            <p:ph idx="1"/>
          </p:nvPr>
        </p:nvSpPr>
        <p:spPr/>
        <p:txBody>
          <a:bodyPr>
            <a:normAutofit fontScale="92500" lnSpcReduction="20000"/>
          </a:bodyPr>
          <a:lstStyle/>
          <a:p>
            <a:r>
              <a:rPr lang="en-US" dirty="0"/>
              <a:t>In R, type </a:t>
            </a:r>
            <a:r>
              <a:rPr lang="en-US" dirty="0" err="1" smtClean="0"/>
              <a:t>install.packages</a:t>
            </a:r>
            <a:r>
              <a:rPr lang="en-US" dirty="0" smtClean="0"/>
              <a:t>("ggplot2")</a:t>
            </a:r>
            <a:r>
              <a:rPr lang="en-US" dirty="0"/>
              <a:t> to install the ggplot2 package.</a:t>
            </a:r>
            <a:endParaRPr lang="en-US" dirty="0" smtClean="0"/>
          </a:p>
          <a:p>
            <a:r>
              <a:rPr lang="en-US" dirty="0" smtClean="0"/>
              <a:t>plot()</a:t>
            </a:r>
          </a:p>
          <a:p>
            <a:r>
              <a:rPr lang="en-US" dirty="0" smtClean="0"/>
              <a:t>The </a:t>
            </a:r>
            <a:r>
              <a:rPr lang="en-US" dirty="0" err="1" smtClean="0"/>
              <a:t>qplot</a:t>
            </a:r>
            <a:r>
              <a:rPr lang="en-US" dirty="0" smtClean="0"/>
              <a:t>() function can be used to create the most common graph types. While it does not expose </a:t>
            </a:r>
            <a:r>
              <a:rPr lang="en-US" dirty="0" err="1" smtClean="0"/>
              <a:t>ggplot's</a:t>
            </a:r>
            <a:r>
              <a:rPr lang="en-US" dirty="0" smtClean="0"/>
              <a:t> full power, it can create a very wide range of useful plots. The format is:</a:t>
            </a:r>
          </a:p>
          <a:p>
            <a:endParaRPr lang="en-US" dirty="0" smtClean="0"/>
          </a:p>
          <a:p>
            <a:r>
              <a:rPr lang="en-US" dirty="0" err="1" smtClean="0"/>
              <a:t>qplot</a:t>
            </a:r>
            <a:r>
              <a:rPr lang="en-US" dirty="0" smtClean="0"/>
              <a:t>(x, y, data=, color=, shape=, size=, alpha=, </a:t>
            </a:r>
            <a:r>
              <a:rPr lang="en-US" dirty="0" err="1" smtClean="0"/>
              <a:t>geom</a:t>
            </a:r>
            <a:r>
              <a:rPr lang="en-US" dirty="0" smtClean="0"/>
              <a:t>=, method=, formula=, facets=, </a:t>
            </a:r>
            <a:r>
              <a:rPr lang="en-US" dirty="0" err="1" smtClean="0"/>
              <a:t>xlim</a:t>
            </a:r>
            <a:r>
              <a:rPr lang="en-US" dirty="0" smtClean="0"/>
              <a:t>=, </a:t>
            </a:r>
            <a:r>
              <a:rPr lang="en-US" dirty="0" err="1" smtClean="0"/>
              <a:t>ylim</a:t>
            </a:r>
            <a:r>
              <a:rPr lang="en-US" dirty="0" smtClean="0"/>
              <a:t>= </a:t>
            </a:r>
            <a:r>
              <a:rPr lang="en-US" dirty="0" err="1" smtClean="0"/>
              <a:t>xlab</a:t>
            </a:r>
            <a:r>
              <a:rPr lang="en-US" dirty="0" smtClean="0"/>
              <a:t>=, </a:t>
            </a:r>
            <a:r>
              <a:rPr lang="en-US" dirty="0" err="1" smtClean="0"/>
              <a:t>ylab</a:t>
            </a:r>
            <a:r>
              <a:rPr lang="en-US" dirty="0" smtClean="0"/>
              <a:t>=, main=, sub=)</a:t>
            </a:r>
            <a:endParaRPr lang="th-TH" dirty="0"/>
          </a:p>
        </p:txBody>
      </p:sp>
      <p:sp>
        <p:nvSpPr>
          <p:cNvPr id="4" name="ตัวแทนวันที่ 3"/>
          <p:cNvSpPr>
            <a:spLocks noGrp="1"/>
          </p:cNvSpPr>
          <p:nvPr>
            <p:ph type="dt" sz="half" idx="10"/>
          </p:nvPr>
        </p:nvSpPr>
        <p:spPr/>
        <p:txBody>
          <a:bodyPr/>
          <a:lstStyle/>
          <a:p>
            <a:fld id="{957BAE2A-AE48-4B0D-903F-7530BC74A1A9}"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4633076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endParaRPr lang="th-TH"/>
          </a:p>
        </p:txBody>
      </p:sp>
      <p:sp>
        <p:nvSpPr>
          <p:cNvPr id="3" name="ตัวแทนเนื้อหา 2"/>
          <p:cNvSpPr>
            <a:spLocks noGrp="1"/>
          </p:cNvSpPr>
          <p:nvPr>
            <p:ph idx="1"/>
          </p:nvPr>
        </p:nvSpPr>
        <p:spPr/>
        <p:txBody>
          <a:bodyPr>
            <a:normAutofit/>
          </a:bodyPr>
          <a:lstStyle/>
          <a:p>
            <a:r>
              <a:rPr lang="en-US" sz="2400" dirty="0"/>
              <a:t>Everyone: Download workshop materials:</a:t>
            </a:r>
          </a:p>
          <a:p>
            <a:r>
              <a:rPr lang="en-US" sz="2400" dirty="0"/>
              <a:t>Download materials from </a:t>
            </a:r>
            <a:r>
              <a:rPr lang="en-US" sz="2400" dirty="0">
                <a:hlinkClick r:id="rId2"/>
              </a:rPr>
              <a:t>http://tutorials.iq.harvard.edu/R/Rgraphics.zip</a:t>
            </a:r>
            <a:r>
              <a:rPr lang="en-US" sz="2400" dirty="0"/>
              <a:t/>
            </a:r>
            <a:br>
              <a:rPr lang="en-US" sz="2400" dirty="0"/>
            </a:br>
            <a:endParaRPr lang="en-US" sz="2400" dirty="0"/>
          </a:p>
          <a:p>
            <a:r>
              <a:rPr lang="en-US" sz="2400" dirty="0"/>
              <a:t>Extract the zip file containing the materials to your desktop</a:t>
            </a:r>
            <a:br>
              <a:rPr lang="en-US" sz="2400" dirty="0"/>
            </a:br>
            <a:r>
              <a:rPr lang="en-US" sz="2400" dirty="0"/>
              <a:t>Workshop notes are available in .</a:t>
            </a:r>
            <a:r>
              <a:rPr lang="en-US" sz="2400" dirty="0" err="1"/>
              <a:t>hmtl</a:t>
            </a:r>
            <a:r>
              <a:rPr lang="en-US" sz="2400" dirty="0"/>
              <a:t> format. Open a file browser, navigate to your desktop and open Rgraphics.html</a:t>
            </a:r>
          </a:p>
          <a:p>
            <a:endParaRPr lang="th-TH" dirty="0"/>
          </a:p>
        </p:txBody>
      </p:sp>
      <p:sp>
        <p:nvSpPr>
          <p:cNvPr id="4" name="ตัวแทนวันที่ 3"/>
          <p:cNvSpPr>
            <a:spLocks noGrp="1"/>
          </p:cNvSpPr>
          <p:nvPr>
            <p:ph type="dt" sz="half" idx="10"/>
          </p:nvPr>
        </p:nvSpPr>
        <p:spPr/>
        <p:txBody>
          <a:bodyPr/>
          <a:lstStyle/>
          <a:p>
            <a:fld id="{D1FDF3E0-C44A-4DE4-91B3-449A547424EA}"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65348518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457200" y="404664"/>
            <a:ext cx="8229600" cy="5721499"/>
          </a:xfrm>
        </p:spPr>
        <p:txBody>
          <a:bodyPr>
            <a:normAutofit fontScale="77500" lnSpcReduction="20000"/>
          </a:bodyPr>
          <a:lstStyle/>
          <a:p>
            <a:r>
              <a:rPr lang="en-US" b="1" dirty="0"/>
              <a:t>plot </a:t>
            </a:r>
            <a:r>
              <a:rPr lang="en-US" b="1" dirty="0" err="1"/>
              <a:t>vs</a:t>
            </a:r>
            <a:r>
              <a:rPr lang="en-US" b="1" dirty="0"/>
              <a:t> </a:t>
            </a:r>
            <a:r>
              <a:rPr lang="en-US" b="1" dirty="0" err="1"/>
              <a:t>qplot</a:t>
            </a:r>
            <a:endParaRPr lang="en-US" b="1" dirty="0"/>
          </a:p>
          <a:p>
            <a:pPr marL="0" indent="0">
              <a:buNone/>
            </a:pPr>
            <a:r>
              <a:rPr lang="en-US" dirty="0"/>
              <a:t>Here's how the default scatterplots look in </a:t>
            </a:r>
            <a:r>
              <a:rPr lang="en-US" dirty="0" err="1"/>
              <a:t>ggplot</a:t>
            </a:r>
            <a:r>
              <a:rPr lang="en-US" dirty="0"/>
              <a:t> compared to the base graphics. We'll illustrate things using the Cars93 data from the MASS library.</a:t>
            </a:r>
          </a:p>
          <a:p>
            <a:pPr marL="0" indent="0">
              <a:buNone/>
            </a:pPr>
            <a:r>
              <a:rPr lang="en-US" dirty="0">
                <a:solidFill>
                  <a:srgbClr val="FF0000"/>
                </a:solidFill>
              </a:rPr>
              <a:t>with(Cars93, plot(</a:t>
            </a:r>
            <a:r>
              <a:rPr lang="en-US" dirty="0" err="1">
                <a:solidFill>
                  <a:srgbClr val="FF0000"/>
                </a:solidFill>
              </a:rPr>
              <a:t>EngineSize</a:t>
            </a:r>
            <a:r>
              <a:rPr lang="en-US" dirty="0">
                <a:solidFill>
                  <a:srgbClr val="FF0000"/>
                </a:solidFill>
              </a:rPr>
              <a:t>, </a:t>
            </a:r>
            <a:r>
              <a:rPr lang="en-US" dirty="0" err="1">
                <a:solidFill>
                  <a:srgbClr val="FF0000"/>
                </a:solidFill>
              </a:rPr>
              <a:t>MPG.city</a:t>
            </a:r>
            <a:r>
              <a:rPr lang="en-US" dirty="0">
                <a:solidFill>
                  <a:srgbClr val="FF0000"/>
                </a:solidFill>
              </a:rPr>
              <a:t>)) # Base graphics </a:t>
            </a:r>
            <a:r>
              <a:rPr lang="en-US" dirty="0" err="1">
                <a:solidFill>
                  <a:srgbClr val="FF0000"/>
                </a:solidFill>
              </a:rPr>
              <a:t>qplot</a:t>
            </a:r>
            <a:r>
              <a:rPr lang="en-US" dirty="0">
                <a:solidFill>
                  <a:srgbClr val="FF0000"/>
                </a:solidFill>
              </a:rPr>
              <a:t>(x=</a:t>
            </a:r>
            <a:r>
              <a:rPr lang="en-US" dirty="0" err="1">
                <a:solidFill>
                  <a:srgbClr val="FF0000"/>
                </a:solidFill>
              </a:rPr>
              <a:t>EngineSize</a:t>
            </a:r>
            <a:r>
              <a:rPr lang="en-US" dirty="0">
                <a:solidFill>
                  <a:srgbClr val="FF0000"/>
                </a:solidFill>
              </a:rPr>
              <a:t>, y=</a:t>
            </a:r>
            <a:r>
              <a:rPr lang="en-US" dirty="0" err="1">
                <a:solidFill>
                  <a:srgbClr val="FF0000"/>
                </a:solidFill>
              </a:rPr>
              <a:t>MPG.city</a:t>
            </a:r>
            <a:r>
              <a:rPr lang="en-US" dirty="0">
                <a:solidFill>
                  <a:srgbClr val="FF0000"/>
                </a:solidFill>
              </a:rPr>
              <a:t>, data=Cars93) # using </a:t>
            </a:r>
            <a:r>
              <a:rPr lang="en-US" dirty="0" err="1">
                <a:solidFill>
                  <a:srgbClr val="FF0000"/>
                </a:solidFill>
              </a:rPr>
              <a:t>qplot</a:t>
            </a:r>
            <a:r>
              <a:rPr lang="en-US" dirty="0">
                <a:solidFill>
                  <a:srgbClr val="FF0000"/>
                </a:solidFill>
              </a:rPr>
              <a:t> from ggplot2</a:t>
            </a:r>
          </a:p>
          <a:p>
            <a:pPr marL="0" indent="0">
              <a:buNone/>
            </a:pPr>
            <a:r>
              <a:rPr lang="en-US" dirty="0"/>
              <a:t>Remember how it took us some effort last time to add color coding, use different plotting characters, and add a legend? Here's the </a:t>
            </a:r>
            <a:r>
              <a:rPr lang="en-US" dirty="0" err="1" smtClean="0"/>
              <a:t>qplot</a:t>
            </a:r>
            <a:r>
              <a:rPr lang="en-US" dirty="0"/>
              <a:t> call that does it all in one simple line</a:t>
            </a:r>
            <a:r>
              <a:rPr lang="en-US" dirty="0" smtClean="0"/>
              <a:t>.</a:t>
            </a:r>
          </a:p>
          <a:p>
            <a:pPr marL="0" indent="0">
              <a:buNone/>
            </a:pPr>
            <a:r>
              <a:rPr lang="en-US" dirty="0" err="1" smtClean="0">
                <a:solidFill>
                  <a:srgbClr val="FF0000"/>
                </a:solidFill>
              </a:rPr>
              <a:t>qplot</a:t>
            </a:r>
            <a:r>
              <a:rPr lang="en-US" dirty="0" smtClean="0">
                <a:solidFill>
                  <a:srgbClr val="FF0000"/>
                </a:solidFill>
              </a:rPr>
              <a:t>(x=</a:t>
            </a:r>
            <a:r>
              <a:rPr lang="en-US" dirty="0" err="1" smtClean="0">
                <a:solidFill>
                  <a:srgbClr val="FF0000"/>
                </a:solidFill>
              </a:rPr>
              <a:t>EngineSize</a:t>
            </a:r>
            <a:r>
              <a:rPr lang="en-US" dirty="0" smtClean="0">
                <a:solidFill>
                  <a:srgbClr val="FF0000"/>
                </a:solidFill>
              </a:rPr>
              <a:t>, y=</a:t>
            </a:r>
            <a:r>
              <a:rPr lang="en-US" dirty="0" err="1" smtClean="0">
                <a:solidFill>
                  <a:srgbClr val="FF0000"/>
                </a:solidFill>
              </a:rPr>
              <a:t>MPG.city</a:t>
            </a:r>
            <a:r>
              <a:rPr lang="en-US" dirty="0" smtClean="0">
                <a:solidFill>
                  <a:srgbClr val="FF0000"/>
                </a:solidFill>
              </a:rPr>
              <a:t>, data=Cars93, </a:t>
            </a:r>
            <a:r>
              <a:rPr lang="en-US" dirty="0" err="1" smtClean="0">
                <a:solidFill>
                  <a:srgbClr val="FF0000"/>
                </a:solidFill>
              </a:rPr>
              <a:t>colour</a:t>
            </a:r>
            <a:r>
              <a:rPr lang="en-US" dirty="0" smtClean="0">
                <a:solidFill>
                  <a:srgbClr val="FF0000"/>
                </a:solidFill>
              </a:rPr>
              <a:t>=Cylinders, shape=Cylinders, </a:t>
            </a:r>
            <a:r>
              <a:rPr lang="en-US" dirty="0" err="1" smtClean="0">
                <a:solidFill>
                  <a:srgbClr val="FF0000"/>
                </a:solidFill>
              </a:rPr>
              <a:t>xlab</a:t>
            </a:r>
            <a:r>
              <a:rPr lang="en-US" dirty="0" smtClean="0">
                <a:solidFill>
                  <a:srgbClr val="FF0000"/>
                </a:solidFill>
              </a:rPr>
              <a:t> = "Engine size (</a:t>
            </a:r>
            <a:r>
              <a:rPr lang="en-US" dirty="0" err="1" smtClean="0">
                <a:solidFill>
                  <a:srgbClr val="FF0000"/>
                </a:solidFill>
              </a:rPr>
              <a:t>litres</a:t>
            </a:r>
            <a:r>
              <a:rPr lang="en-US" dirty="0" smtClean="0">
                <a:solidFill>
                  <a:srgbClr val="FF0000"/>
                </a:solidFill>
              </a:rPr>
              <a:t>)", </a:t>
            </a:r>
            <a:r>
              <a:rPr lang="en-US" dirty="0" err="1" smtClean="0">
                <a:solidFill>
                  <a:srgbClr val="FF0000"/>
                </a:solidFill>
              </a:rPr>
              <a:t>ylab</a:t>
            </a:r>
            <a:r>
              <a:rPr lang="en-US" dirty="0" smtClean="0">
                <a:solidFill>
                  <a:srgbClr val="FF0000"/>
                </a:solidFill>
              </a:rPr>
              <a:t> = "Fuel economy (MPG city)" ) </a:t>
            </a:r>
          </a:p>
          <a:p>
            <a:pPr marL="0" indent="0">
              <a:buNone/>
            </a:pPr>
            <a:r>
              <a:rPr lang="en-US" dirty="0"/>
              <a:t>This way you won't run into problems of accidentally producing the wrong legend. The legend is produced based on </a:t>
            </a:r>
            <a:r>
              <a:rPr lang="en-US" dirty="0" err="1"/>
              <a:t>the</a:t>
            </a:r>
            <a:r>
              <a:rPr lang="en-US" dirty="0" err="1" smtClean="0"/>
              <a:t>colour</a:t>
            </a:r>
            <a:r>
              <a:rPr lang="en-US" dirty="0"/>
              <a:t> and </a:t>
            </a:r>
            <a:r>
              <a:rPr lang="en-US" dirty="0" smtClean="0"/>
              <a:t>shape</a:t>
            </a:r>
            <a:r>
              <a:rPr lang="en-US" dirty="0"/>
              <a:t> argument that you pass in. (Note: </a:t>
            </a:r>
            <a:r>
              <a:rPr lang="en-US" dirty="0" smtClean="0"/>
              <a:t>color</a:t>
            </a:r>
            <a:r>
              <a:rPr lang="en-US" dirty="0"/>
              <a:t> and </a:t>
            </a:r>
            <a:r>
              <a:rPr lang="en-US" dirty="0" err="1" smtClean="0"/>
              <a:t>colour</a:t>
            </a:r>
            <a:r>
              <a:rPr lang="en-US" dirty="0"/>
              <a:t> have the same effect. )</a:t>
            </a:r>
            <a:endParaRPr lang="th-TH" dirty="0">
              <a:solidFill>
                <a:srgbClr val="FF0000"/>
              </a:solidFill>
            </a:endParaRPr>
          </a:p>
        </p:txBody>
      </p:sp>
      <p:sp>
        <p:nvSpPr>
          <p:cNvPr id="2" name="ตัวแทนวันที่ 1"/>
          <p:cNvSpPr>
            <a:spLocks noGrp="1"/>
          </p:cNvSpPr>
          <p:nvPr>
            <p:ph type="dt" sz="half" idx="10"/>
          </p:nvPr>
        </p:nvSpPr>
        <p:spPr/>
        <p:txBody>
          <a:bodyPr/>
          <a:lstStyle/>
          <a:p>
            <a:fld id="{434642AB-3C5F-4244-BCE6-E79CC019B3A6}" type="datetime1">
              <a:rPr lang="th-TH" smtClean="0"/>
              <a:t>07/06/60</a:t>
            </a:fld>
            <a:endParaRPr lang="th-TH"/>
          </a:p>
        </p:txBody>
      </p:sp>
      <p:sp>
        <p:nvSpPr>
          <p:cNvPr id="4" name="ตัวแทนท้ายกระดาษ 3"/>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710116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01150" y="1397214"/>
            <a:ext cx="7141700" cy="5324146"/>
          </a:xfrm>
          <a:prstGeom prst="rect">
            <a:avLst/>
          </a:prstGeom>
        </p:spPr>
      </p:pic>
      <p:sp>
        <p:nvSpPr>
          <p:cNvPr id="12" name="Rectangle 11"/>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Learning</a:t>
            </a:r>
            <a:endParaRPr lang="en-US" dirty="0"/>
          </a:p>
        </p:txBody>
      </p:sp>
      <p:sp>
        <p:nvSpPr>
          <p:cNvPr id="2" name="ตัวแทนวันที่ 1"/>
          <p:cNvSpPr>
            <a:spLocks noGrp="1"/>
          </p:cNvSpPr>
          <p:nvPr>
            <p:ph type="dt" sz="half" idx="10"/>
          </p:nvPr>
        </p:nvSpPr>
        <p:spPr/>
        <p:txBody>
          <a:bodyPr/>
          <a:lstStyle/>
          <a:p>
            <a:fld id="{0E2BC301-E0ED-46A0-A3F9-22DDC07B6F70}" type="datetime1">
              <a:rPr lang="th-TH" smtClean="0"/>
              <a:t>07/06/60</a:t>
            </a:fld>
            <a:endParaRPr lang="th-TH"/>
          </a:p>
        </p:txBody>
      </p:sp>
      <p:sp>
        <p:nvSpPr>
          <p:cNvPr id="4" name="ตัวแทนท้ายกระดาษ 3"/>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4670692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Graphics with ggplot2</a:t>
            </a:r>
            <a:br>
              <a:rPr lang="en-US" dirty="0" smtClean="0"/>
            </a:br>
            <a:endParaRPr lang="th-TH" dirty="0"/>
          </a:p>
        </p:txBody>
      </p:sp>
      <p:sp>
        <p:nvSpPr>
          <p:cNvPr id="3" name="ตัวแทนเนื้อหา 2"/>
          <p:cNvSpPr>
            <a:spLocks noGrp="1"/>
          </p:cNvSpPr>
          <p:nvPr>
            <p:ph idx="1"/>
          </p:nvPr>
        </p:nvSpPr>
        <p:spPr>
          <a:xfrm>
            <a:off x="457200" y="1196752"/>
            <a:ext cx="8229600" cy="5256584"/>
          </a:xfrm>
        </p:spPr>
        <p:txBody>
          <a:bodyPr>
            <a:normAutofit fontScale="47500" lnSpcReduction="20000"/>
          </a:bodyPr>
          <a:lstStyle/>
          <a:p>
            <a:pPr marL="0" indent="0">
              <a:buNone/>
            </a:pPr>
            <a:r>
              <a:rPr lang="en-US" b="1" dirty="0"/>
              <a:t>Plotting the Cars93 </a:t>
            </a:r>
            <a:r>
              <a:rPr lang="en-US" b="1" dirty="0" smtClean="0"/>
              <a:t>data</a:t>
            </a:r>
          </a:p>
          <a:p>
            <a:pPr marL="0" indent="0">
              <a:buNone/>
            </a:pPr>
            <a:r>
              <a:rPr lang="en-US" b="1" dirty="0" err="1"/>
              <a:t>ggplot</a:t>
            </a:r>
            <a:r>
              <a:rPr lang="en-US" b="1" dirty="0"/>
              <a:t> function</a:t>
            </a:r>
          </a:p>
          <a:p>
            <a:pPr marL="0" indent="0">
              <a:buNone/>
            </a:pPr>
            <a:r>
              <a:rPr lang="en-US" dirty="0"/>
              <a:t>The ggplot2 library comes with a dataset called diamonds. Let's look at it</a:t>
            </a:r>
          </a:p>
          <a:p>
            <a:pPr marL="0" indent="0">
              <a:buNone/>
            </a:pPr>
            <a:r>
              <a:rPr lang="en-US" dirty="0" smtClean="0">
                <a:solidFill>
                  <a:srgbClr val="FF0000"/>
                </a:solidFill>
              </a:rPr>
              <a:t>dim(diamonds) </a:t>
            </a:r>
          </a:p>
          <a:p>
            <a:pPr marL="0" indent="0">
              <a:buNone/>
            </a:pPr>
            <a:r>
              <a:rPr lang="en-US" dirty="0" smtClean="0">
                <a:solidFill>
                  <a:srgbClr val="FF0000"/>
                </a:solidFill>
              </a:rPr>
              <a:t>head(diamonds)</a:t>
            </a:r>
          </a:p>
          <a:p>
            <a:pPr marL="0" indent="0">
              <a:buNone/>
            </a:pPr>
            <a:r>
              <a:rPr lang="en-US" dirty="0" smtClean="0"/>
              <a:t>library(maps)</a:t>
            </a:r>
          </a:p>
          <a:p>
            <a:pPr marL="0" indent="0">
              <a:buNone/>
            </a:pPr>
            <a:r>
              <a:rPr lang="en-US" dirty="0" smtClean="0"/>
              <a:t>head(</a:t>
            </a:r>
            <a:r>
              <a:rPr lang="en-US" dirty="0" err="1" smtClean="0"/>
              <a:t>USArrests</a:t>
            </a:r>
            <a:r>
              <a:rPr lang="en-US" dirty="0" smtClean="0"/>
              <a:t>)</a:t>
            </a:r>
            <a:endParaRPr lang="en-US" dirty="0" smtClean="0">
              <a:solidFill>
                <a:srgbClr val="FF0000"/>
              </a:solidFill>
            </a:endParaRPr>
          </a:p>
          <a:p>
            <a:pPr marL="0" indent="0">
              <a:buNone/>
            </a:pPr>
            <a:r>
              <a:rPr lang="en-US" dirty="0" err="1" smtClean="0"/>
              <a:t>diamond.plot</a:t>
            </a:r>
            <a:r>
              <a:rPr lang="en-US" dirty="0" smtClean="0"/>
              <a:t> &lt;- </a:t>
            </a:r>
            <a:r>
              <a:rPr lang="en-US" dirty="0" err="1" smtClean="0"/>
              <a:t>ggplot</a:t>
            </a:r>
            <a:r>
              <a:rPr lang="en-US" dirty="0" smtClean="0"/>
              <a:t>(data=diamonds, </a:t>
            </a:r>
            <a:r>
              <a:rPr lang="en-US" dirty="0" err="1" smtClean="0"/>
              <a:t>aes</a:t>
            </a:r>
            <a:r>
              <a:rPr lang="en-US" dirty="0" smtClean="0"/>
              <a:t>(x=carat, y=price)) </a:t>
            </a:r>
          </a:p>
          <a:p>
            <a:pPr marL="0" indent="0">
              <a:buNone/>
            </a:pPr>
            <a:r>
              <a:rPr lang="en-US" dirty="0" err="1" smtClean="0"/>
              <a:t>diamond.plot</a:t>
            </a:r>
            <a:r>
              <a:rPr lang="en-US" dirty="0" smtClean="0"/>
              <a:t> + </a:t>
            </a:r>
            <a:r>
              <a:rPr lang="en-US" dirty="0" err="1" smtClean="0"/>
              <a:t>geom_point</a:t>
            </a:r>
            <a:r>
              <a:rPr lang="en-US" dirty="0" smtClean="0"/>
              <a:t>()</a:t>
            </a:r>
          </a:p>
          <a:p>
            <a:pPr marL="0" indent="0">
              <a:buNone/>
            </a:pPr>
            <a:r>
              <a:rPr lang="en-US" dirty="0" err="1" smtClean="0"/>
              <a:t>diamond.plot</a:t>
            </a:r>
            <a:r>
              <a:rPr lang="en-US" dirty="0" smtClean="0"/>
              <a:t> + </a:t>
            </a:r>
            <a:r>
              <a:rPr lang="en-US" dirty="0" err="1" smtClean="0"/>
              <a:t>geom_point</a:t>
            </a:r>
            <a:r>
              <a:rPr lang="en-US" dirty="0" smtClean="0"/>
              <a:t>(size = 0.7, alpha = 0.3)</a:t>
            </a:r>
          </a:p>
          <a:p>
            <a:pPr marL="0" indent="0">
              <a:buNone/>
            </a:pPr>
            <a:r>
              <a:rPr lang="en-US" dirty="0"/>
              <a:t>If we wanted to let point color depend on the color indicator of the diamond, we could do so in the following way.</a:t>
            </a:r>
          </a:p>
          <a:p>
            <a:r>
              <a:rPr lang="en-US" dirty="0" err="1" smtClean="0"/>
              <a:t>diamond.plot</a:t>
            </a:r>
            <a:r>
              <a:rPr lang="en-US" dirty="0" smtClean="0"/>
              <a:t> &lt;- </a:t>
            </a:r>
            <a:r>
              <a:rPr lang="en-US" dirty="0" err="1" smtClean="0"/>
              <a:t>ggplot</a:t>
            </a:r>
            <a:r>
              <a:rPr lang="en-US" dirty="0" smtClean="0"/>
              <a:t>(data=diamonds, </a:t>
            </a:r>
            <a:r>
              <a:rPr lang="en-US" dirty="0" err="1" smtClean="0"/>
              <a:t>aes</a:t>
            </a:r>
            <a:r>
              <a:rPr lang="en-US" dirty="0" smtClean="0"/>
              <a:t>(x=carat, y=price, </a:t>
            </a:r>
            <a:r>
              <a:rPr lang="en-US" dirty="0" err="1" smtClean="0"/>
              <a:t>colour</a:t>
            </a:r>
            <a:r>
              <a:rPr lang="en-US" dirty="0" smtClean="0"/>
              <a:t> = color)) </a:t>
            </a:r>
          </a:p>
          <a:p>
            <a:r>
              <a:rPr lang="en-US" dirty="0" err="1" smtClean="0"/>
              <a:t>diamond.plot</a:t>
            </a:r>
            <a:r>
              <a:rPr lang="en-US" dirty="0" smtClean="0"/>
              <a:t> + </a:t>
            </a:r>
            <a:r>
              <a:rPr lang="en-US" dirty="0" err="1" smtClean="0"/>
              <a:t>geom_point</a:t>
            </a:r>
            <a:r>
              <a:rPr lang="en-US" dirty="0" smtClean="0"/>
              <a:t>()</a:t>
            </a:r>
          </a:p>
          <a:p>
            <a:pPr marL="0" indent="0">
              <a:buNone/>
            </a:pPr>
            <a:endParaRPr lang="en-US" dirty="0"/>
          </a:p>
          <a:p>
            <a:pPr marL="0" indent="0">
              <a:buNone/>
            </a:pPr>
            <a:r>
              <a:rPr lang="en-US" dirty="0" err="1" smtClean="0"/>
              <a:t>es</a:t>
            </a:r>
            <a:r>
              <a:rPr lang="en-US" dirty="0" smtClean="0"/>
              <a:t> </a:t>
            </a:r>
            <a:r>
              <a:rPr lang="en-US" dirty="0"/>
              <a:t>the Cars93 dataset from the MASS package.</a:t>
            </a:r>
          </a:p>
          <a:p>
            <a:pPr marL="0" indent="0">
              <a:buNone/>
            </a:pPr>
            <a:r>
              <a:rPr lang="en-US" b="1" dirty="0"/>
              <a:t>(a)</a:t>
            </a:r>
            <a:r>
              <a:rPr lang="en-US" dirty="0"/>
              <a:t> Use </a:t>
            </a:r>
            <a:r>
              <a:rPr lang="en-US" dirty="0" err="1"/>
              <a:t>qplot</a:t>
            </a:r>
            <a:r>
              <a:rPr lang="en-US" dirty="0"/>
              <a:t> to create a scatterplot with Price on the y-axis and </a:t>
            </a:r>
            <a:r>
              <a:rPr lang="en-US" dirty="0" err="1"/>
              <a:t>EngineSize</a:t>
            </a:r>
            <a:r>
              <a:rPr lang="en-US" dirty="0"/>
              <a:t> on the x-axis.</a:t>
            </a:r>
          </a:p>
          <a:p>
            <a:pPr marL="0" indent="0">
              <a:buNone/>
            </a:pPr>
            <a:r>
              <a:rPr lang="en-US" dirty="0" err="1" smtClean="0"/>
              <a:t>qplot</a:t>
            </a:r>
            <a:r>
              <a:rPr lang="en-US" dirty="0" smtClean="0"/>
              <a:t>(x = </a:t>
            </a:r>
            <a:r>
              <a:rPr lang="en-US" dirty="0" err="1" smtClean="0"/>
              <a:t>EngineSize</a:t>
            </a:r>
            <a:r>
              <a:rPr lang="en-US" dirty="0" smtClean="0"/>
              <a:t>, y = Price, data = Cars93)</a:t>
            </a:r>
          </a:p>
          <a:p>
            <a:pPr marL="0" indent="0">
              <a:buNone/>
            </a:pPr>
            <a:r>
              <a:rPr lang="en-US" dirty="0" smtClean="0"/>
              <a:t> </a:t>
            </a:r>
            <a:r>
              <a:rPr lang="en-US" b="1" dirty="0"/>
              <a:t>(b)</a:t>
            </a:r>
            <a:r>
              <a:rPr lang="en-US" dirty="0"/>
              <a:t> Repeat part (a) using the </a:t>
            </a:r>
            <a:r>
              <a:rPr lang="en-US" dirty="0" err="1"/>
              <a:t>ggplot</a:t>
            </a:r>
            <a:r>
              <a:rPr lang="en-US" dirty="0"/>
              <a:t> function and </a:t>
            </a:r>
            <a:r>
              <a:rPr lang="en-US" dirty="0" err="1"/>
              <a:t>geom_point</a:t>
            </a:r>
            <a:r>
              <a:rPr lang="en-US" dirty="0"/>
              <a:t>() layer.</a:t>
            </a:r>
          </a:p>
          <a:p>
            <a:pPr marL="0" indent="0">
              <a:buNone/>
            </a:pPr>
            <a:r>
              <a:rPr lang="en-US" dirty="0" err="1" smtClean="0"/>
              <a:t>ggplot</a:t>
            </a:r>
            <a:r>
              <a:rPr lang="en-US" dirty="0" smtClean="0"/>
              <a:t>(Cars93, </a:t>
            </a:r>
            <a:r>
              <a:rPr lang="en-US" dirty="0" err="1" smtClean="0"/>
              <a:t>aes</a:t>
            </a:r>
            <a:r>
              <a:rPr lang="en-US" dirty="0" smtClean="0"/>
              <a:t>(x = </a:t>
            </a:r>
            <a:r>
              <a:rPr lang="en-US" dirty="0" err="1" smtClean="0"/>
              <a:t>EngineSize</a:t>
            </a:r>
            <a:r>
              <a:rPr lang="en-US" dirty="0" smtClean="0"/>
              <a:t>, y = Price)) + </a:t>
            </a:r>
            <a:r>
              <a:rPr lang="en-US" dirty="0" err="1" smtClean="0"/>
              <a:t>geom_point</a:t>
            </a:r>
            <a:r>
              <a:rPr lang="en-US" dirty="0" smtClean="0"/>
              <a:t>() </a:t>
            </a:r>
          </a:p>
          <a:p>
            <a:pPr marL="0" indent="0">
              <a:buNone/>
            </a:pPr>
            <a:r>
              <a:rPr lang="en-US" b="1" dirty="0" smtClean="0"/>
              <a:t>(</a:t>
            </a:r>
            <a:r>
              <a:rPr lang="en-US" b="1" dirty="0"/>
              <a:t>c)</a:t>
            </a:r>
            <a:r>
              <a:rPr lang="en-US" dirty="0"/>
              <a:t> Repeat part (b), but this time specifying that the color mapping should depend on Type and the shape mapping should depend on </a:t>
            </a:r>
            <a:r>
              <a:rPr lang="en-US" dirty="0" err="1"/>
              <a:t>DriveTrain</a:t>
            </a:r>
            <a:r>
              <a:rPr lang="en-US" dirty="0"/>
              <a:t>.</a:t>
            </a:r>
          </a:p>
          <a:p>
            <a:pPr marL="0" indent="0">
              <a:buNone/>
            </a:pPr>
            <a:r>
              <a:rPr lang="en-US" dirty="0" err="1" smtClean="0"/>
              <a:t>ggplot</a:t>
            </a:r>
            <a:r>
              <a:rPr lang="en-US" dirty="0" smtClean="0"/>
              <a:t>(Cars93, </a:t>
            </a:r>
            <a:r>
              <a:rPr lang="en-US" dirty="0" err="1" smtClean="0"/>
              <a:t>aes</a:t>
            </a:r>
            <a:r>
              <a:rPr lang="en-US" dirty="0" smtClean="0"/>
              <a:t>(x = </a:t>
            </a:r>
            <a:r>
              <a:rPr lang="en-US" dirty="0" err="1" smtClean="0"/>
              <a:t>EngineSize</a:t>
            </a:r>
            <a:r>
              <a:rPr lang="en-US" dirty="0" smtClean="0"/>
              <a:t>, y = Price, </a:t>
            </a:r>
            <a:r>
              <a:rPr lang="en-US" dirty="0" err="1" smtClean="0"/>
              <a:t>colour</a:t>
            </a:r>
            <a:r>
              <a:rPr lang="en-US" dirty="0" smtClean="0"/>
              <a:t> = Type, shape = </a:t>
            </a:r>
            <a:r>
              <a:rPr lang="en-US" dirty="0" err="1" smtClean="0"/>
              <a:t>DriveTrain</a:t>
            </a:r>
            <a:r>
              <a:rPr lang="en-US" dirty="0" smtClean="0"/>
              <a:t>)) + </a:t>
            </a:r>
            <a:r>
              <a:rPr lang="en-US" dirty="0" err="1" smtClean="0"/>
              <a:t>geom_point</a:t>
            </a:r>
            <a:r>
              <a:rPr lang="en-US" dirty="0" smtClean="0"/>
              <a:t>()</a:t>
            </a:r>
            <a:endParaRPr lang="th-TH" dirty="0"/>
          </a:p>
        </p:txBody>
      </p:sp>
      <p:sp>
        <p:nvSpPr>
          <p:cNvPr id="4" name="ตัวแทนวันที่ 3"/>
          <p:cNvSpPr>
            <a:spLocks noGrp="1"/>
          </p:cNvSpPr>
          <p:nvPr>
            <p:ph type="dt" sz="half" idx="10"/>
          </p:nvPr>
        </p:nvSpPr>
        <p:spPr/>
        <p:txBody>
          <a:bodyPr/>
          <a:lstStyle/>
          <a:p>
            <a:fld id="{B62E4A82-8660-49B7-9F5C-D7CF3B410C89}"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40865282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smtClean="0"/>
              <a:t>Graphics with ggplot2</a:t>
            </a:r>
            <a:endParaRPr lang="th-TH" dirty="0"/>
          </a:p>
        </p:txBody>
      </p:sp>
      <p:sp>
        <p:nvSpPr>
          <p:cNvPr id="3" name="ตัวแทนเนื้อหา 2"/>
          <p:cNvSpPr>
            <a:spLocks noGrp="1"/>
          </p:cNvSpPr>
          <p:nvPr>
            <p:ph idx="1"/>
          </p:nvPr>
        </p:nvSpPr>
        <p:spPr/>
        <p:txBody>
          <a:bodyPr>
            <a:normAutofit fontScale="62500" lnSpcReduction="20000"/>
          </a:bodyPr>
          <a:lstStyle/>
          <a:p>
            <a:r>
              <a:rPr lang="en-US" dirty="0"/>
              <a:t>Here's how we can get a </a:t>
            </a:r>
            <a:r>
              <a:rPr lang="en-US" dirty="0" err="1"/>
              <a:t>headmap</a:t>
            </a:r>
            <a:r>
              <a:rPr lang="en-US" dirty="0"/>
              <a:t> of Murder rates (per 100,000 population) on a map of the US.</a:t>
            </a:r>
          </a:p>
          <a:p>
            <a:r>
              <a:rPr lang="en-US" dirty="0" smtClean="0"/>
              <a:t># Create data frame for map data (US states) </a:t>
            </a:r>
          </a:p>
          <a:p>
            <a:r>
              <a:rPr lang="en-US" dirty="0" smtClean="0"/>
              <a:t>states &lt;- </a:t>
            </a:r>
            <a:r>
              <a:rPr lang="en-US" dirty="0" err="1" smtClean="0"/>
              <a:t>map_data</a:t>
            </a:r>
            <a:r>
              <a:rPr lang="en-US" dirty="0" smtClean="0"/>
              <a:t>("state") </a:t>
            </a:r>
          </a:p>
          <a:p>
            <a:r>
              <a:rPr lang="en-US" dirty="0" smtClean="0"/>
              <a:t># Here's what the states data frame looks like </a:t>
            </a:r>
            <a:r>
              <a:rPr lang="en-US" dirty="0" err="1" smtClean="0"/>
              <a:t>str</a:t>
            </a:r>
            <a:r>
              <a:rPr lang="en-US" dirty="0" smtClean="0"/>
              <a:t>(states)</a:t>
            </a:r>
          </a:p>
          <a:p>
            <a:r>
              <a:rPr lang="en-US" dirty="0" smtClean="0"/>
              <a:t># Make a copy of the data frame to manipulate </a:t>
            </a:r>
          </a:p>
          <a:p>
            <a:pPr marL="0" indent="0">
              <a:buNone/>
            </a:pPr>
            <a:r>
              <a:rPr lang="en-US" dirty="0"/>
              <a:t>	</a:t>
            </a:r>
            <a:r>
              <a:rPr lang="en-US" dirty="0" smtClean="0"/>
              <a:t>arrests &lt;- </a:t>
            </a:r>
            <a:r>
              <a:rPr lang="en-US" dirty="0" err="1" smtClean="0"/>
              <a:t>USArrests</a:t>
            </a:r>
            <a:r>
              <a:rPr lang="en-US" dirty="0" smtClean="0"/>
              <a:t> </a:t>
            </a:r>
          </a:p>
          <a:p>
            <a:r>
              <a:rPr lang="en-US" dirty="0" smtClean="0"/>
              <a:t>Convert everything to lower case </a:t>
            </a:r>
          </a:p>
          <a:p>
            <a:pPr marL="0" indent="0">
              <a:buNone/>
            </a:pPr>
            <a:r>
              <a:rPr lang="en-US" dirty="0"/>
              <a:t>	</a:t>
            </a:r>
            <a:r>
              <a:rPr lang="en-US" dirty="0" smtClean="0"/>
              <a:t>names(arrests) &lt;- </a:t>
            </a:r>
            <a:r>
              <a:rPr lang="en-US" dirty="0" err="1" smtClean="0"/>
              <a:t>tolower</a:t>
            </a:r>
            <a:r>
              <a:rPr lang="en-US" dirty="0" smtClean="0"/>
              <a:t>(names(arrests)) 	</a:t>
            </a:r>
            <a:r>
              <a:rPr lang="en-US" dirty="0" err="1" smtClean="0"/>
              <a:t>arrests$region</a:t>
            </a:r>
            <a:r>
              <a:rPr lang="en-US" dirty="0" smtClean="0"/>
              <a:t> &lt;- </a:t>
            </a:r>
            <a:r>
              <a:rPr lang="en-US" dirty="0" err="1" smtClean="0"/>
              <a:t>tolower</a:t>
            </a:r>
            <a:r>
              <a:rPr lang="en-US" dirty="0" smtClean="0"/>
              <a:t>(</a:t>
            </a:r>
            <a:r>
              <a:rPr lang="en-US" dirty="0" err="1" smtClean="0"/>
              <a:t>rownames</a:t>
            </a:r>
            <a:r>
              <a:rPr lang="en-US" dirty="0" smtClean="0"/>
              <a:t>(</a:t>
            </a:r>
            <a:r>
              <a:rPr lang="en-US" dirty="0" err="1" smtClean="0"/>
              <a:t>USArrests</a:t>
            </a:r>
            <a:r>
              <a:rPr lang="en-US" dirty="0" smtClean="0"/>
              <a:t>))</a:t>
            </a:r>
          </a:p>
          <a:p>
            <a:pPr marL="0" indent="0">
              <a:buNone/>
            </a:pPr>
            <a:r>
              <a:rPr lang="en-US" dirty="0" smtClean="0"/>
              <a:t># Merge the map data with the arrests data based on region </a:t>
            </a:r>
          </a:p>
          <a:p>
            <a:pPr marL="0" indent="0">
              <a:buNone/>
            </a:pPr>
            <a:r>
              <a:rPr lang="en-US" dirty="0" err="1" smtClean="0"/>
              <a:t>choro</a:t>
            </a:r>
            <a:r>
              <a:rPr lang="en-US" dirty="0" smtClean="0"/>
              <a:t> &lt;- merge(states, arrests, sort = FALSE, by = "region") </a:t>
            </a:r>
          </a:p>
          <a:p>
            <a:pPr marL="0" indent="0">
              <a:buNone/>
            </a:pPr>
            <a:r>
              <a:rPr lang="en-US" dirty="0" err="1" smtClean="0"/>
              <a:t>choro</a:t>
            </a:r>
            <a:r>
              <a:rPr lang="en-US" dirty="0" smtClean="0"/>
              <a:t> &lt;- </a:t>
            </a:r>
            <a:r>
              <a:rPr lang="en-US" dirty="0" err="1" smtClean="0"/>
              <a:t>choro</a:t>
            </a:r>
            <a:r>
              <a:rPr lang="en-US" dirty="0" smtClean="0"/>
              <a:t>[order(</a:t>
            </a:r>
            <a:r>
              <a:rPr lang="en-US" dirty="0" err="1" smtClean="0"/>
              <a:t>choro$order</a:t>
            </a:r>
            <a:r>
              <a:rPr lang="en-US" dirty="0" smtClean="0"/>
              <a:t>), ]</a:t>
            </a:r>
          </a:p>
          <a:p>
            <a:pPr marL="0" indent="0">
              <a:buNone/>
            </a:pPr>
            <a:r>
              <a:rPr lang="en-US" dirty="0" smtClean="0"/>
              <a:t># Plot a map, filling in the states based on murder rate </a:t>
            </a:r>
          </a:p>
          <a:p>
            <a:pPr marL="0" indent="0">
              <a:buNone/>
            </a:pPr>
            <a:r>
              <a:rPr lang="en-US" dirty="0" err="1" smtClean="0"/>
              <a:t>qplot</a:t>
            </a:r>
            <a:r>
              <a:rPr lang="en-US" dirty="0" smtClean="0"/>
              <a:t>(long, </a:t>
            </a:r>
            <a:r>
              <a:rPr lang="en-US" dirty="0" err="1" smtClean="0"/>
              <a:t>lat</a:t>
            </a:r>
            <a:r>
              <a:rPr lang="en-US" dirty="0" smtClean="0"/>
              <a:t>, data = </a:t>
            </a:r>
            <a:r>
              <a:rPr lang="en-US" dirty="0" err="1" smtClean="0"/>
              <a:t>choro</a:t>
            </a:r>
            <a:r>
              <a:rPr lang="en-US" dirty="0" smtClean="0"/>
              <a:t>, group = group, fill = murder, </a:t>
            </a:r>
            <a:r>
              <a:rPr lang="en-US" dirty="0" err="1" smtClean="0"/>
              <a:t>geom</a:t>
            </a:r>
            <a:r>
              <a:rPr lang="en-US" dirty="0" smtClean="0"/>
              <a:t> = "polygon")</a:t>
            </a:r>
          </a:p>
          <a:p>
            <a:pPr marL="0" indent="0">
              <a:buNone/>
            </a:pPr>
            <a:endParaRPr lang="en-US" dirty="0" smtClean="0"/>
          </a:p>
        </p:txBody>
      </p:sp>
      <p:sp>
        <p:nvSpPr>
          <p:cNvPr id="4" name="ตัวแทนวันที่ 3"/>
          <p:cNvSpPr>
            <a:spLocks noGrp="1"/>
          </p:cNvSpPr>
          <p:nvPr>
            <p:ph type="dt" sz="half" idx="10"/>
          </p:nvPr>
        </p:nvSpPr>
        <p:spPr/>
        <p:txBody>
          <a:bodyPr/>
          <a:lstStyle/>
          <a:p>
            <a:fld id="{010774EE-E64D-4FF4-BB42-711EA365B31E}"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9289215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smtClean="0"/>
              <a:t>WorkShop2</a:t>
            </a:r>
            <a:endParaRPr lang="th-TH" dirty="0"/>
          </a:p>
        </p:txBody>
      </p:sp>
      <p:sp>
        <p:nvSpPr>
          <p:cNvPr id="3" name="ตัวแทนเนื้อหา 2"/>
          <p:cNvSpPr>
            <a:spLocks noGrp="1"/>
          </p:cNvSpPr>
          <p:nvPr>
            <p:ph idx="1"/>
          </p:nvPr>
        </p:nvSpPr>
        <p:spPr/>
        <p:txBody>
          <a:bodyPr/>
          <a:lstStyle/>
          <a:p>
            <a:r>
              <a:rPr lang="en-US" b="1" dirty="0" smtClean="0"/>
              <a:t>(</a:t>
            </a:r>
            <a:r>
              <a:rPr lang="en-US" b="1" dirty="0"/>
              <a:t>a)</a:t>
            </a:r>
            <a:r>
              <a:rPr lang="en-US" dirty="0"/>
              <a:t> Construct histograms of </a:t>
            </a:r>
            <a:r>
              <a:rPr lang="en-US" dirty="0" err="1"/>
              <a:t>MPG.highway</a:t>
            </a:r>
            <a:r>
              <a:rPr lang="en-US" dirty="0"/>
              <a:t>, one plot for each Origin category.</a:t>
            </a:r>
          </a:p>
          <a:p>
            <a:r>
              <a:rPr lang="en-US" b="1" dirty="0" smtClean="0"/>
              <a:t>(b)</a:t>
            </a:r>
            <a:r>
              <a:rPr lang="en-US" dirty="0"/>
              <a:t> Using the Cars93 data and the </a:t>
            </a:r>
            <a:r>
              <a:rPr lang="en-US" dirty="0" err="1" smtClean="0"/>
              <a:t>t.test</a:t>
            </a:r>
            <a:r>
              <a:rPr lang="en-US" dirty="0" smtClean="0"/>
              <a:t>()</a:t>
            </a:r>
            <a:r>
              <a:rPr lang="en-US" dirty="0"/>
              <a:t> function, run a t-test to see if average </a:t>
            </a:r>
            <a:r>
              <a:rPr lang="en-US" dirty="0" err="1" smtClean="0"/>
              <a:t>MPG.highway</a:t>
            </a:r>
            <a:r>
              <a:rPr lang="en-US" dirty="0"/>
              <a:t> is different between US and non-US vehicles.</a:t>
            </a:r>
            <a:endParaRPr lang="th-TH" dirty="0"/>
          </a:p>
        </p:txBody>
      </p:sp>
      <p:sp>
        <p:nvSpPr>
          <p:cNvPr id="4" name="ตัวแทนวันที่ 3"/>
          <p:cNvSpPr>
            <a:spLocks noGrp="1"/>
          </p:cNvSpPr>
          <p:nvPr>
            <p:ph type="dt" sz="half" idx="10"/>
          </p:nvPr>
        </p:nvSpPr>
        <p:spPr/>
        <p:txBody>
          <a:bodyPr/>
          <a:lstStyle/>
          <a:p>
            <a:fld id="{D8B57A59-1201-4075-96F7-9118A5560607}"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41060505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smtClean="0"/>
              <a:t>Workshop3</a:t>
            </a:r>
            <a:endParaRPr lang="th-TH" dirty="0"/>
          </a:p>
        </p:txBody>
      </p:sp>
      <p:sp>
        <p:nvSpPr>
          <p:cNvPr id="3" name="ตัวแทนเนื้อหา 2"/>
          <p:cNvSpPr>
            <a:spLocks noGrp="1"/>
          </p:cNvSpPr>
          <p:nvPr>
            <p:ph idx="1"/>
          </p:nvPr>
        </p:nvSpPr>
        <p:spPr/>
        <p:txBody>
          <a:bodyPr>
            <a:normAutofit fontScale="92500" lnSpcReduction="10000"/>
          </a:bodyPr>
          <a:lstStyle/>
          <a:p>
            <a:r>
              <a:rPr lang="en-US" b="1" dirty="0"/>
              <a:t>ANOVA with </a:t>
            </a:r>
            <a:r>
              <a:rPr lang="en-US" b="1" dirty="0" err="1"/>
              <a:t>birthwt</a:t>
            </a:r>
            <a:r>
              <a:rPr lang="en-US" b="1" dirty="0"/>
              <a:t> data</a:t>
            </a:r>
          </a:p>
          <a:p>
            <a:r>
              <a:rPr lang="en-US" b="1" dirty="0"/>
              <a:t>(a)</a:t>
            </a:r>
            <a:r>
              <a:rPr lang="en-US" dirty="0"/>
              <a:t> Create a new factor that categorizes the number of physician visits into three levels: 0, 1, 2, 3 or more</a:t>
            </a:r>
            <a:r>
              <a:rPr lang="en-US" dirty="0" smtClean="0"/>
              <a:t>.</a:t>
            </a:r>
          </a:p>
          <a:p>
            <a:r>
              <a:rPr lang="en-US" b="1" dirty="0"/>
              <a:t>(b)</a:t>
            </a:r>
            <a:r>
              <a:rPr lang="en-US" dirty="0"/>
              <a:t> Run an ANOVA to determine whether the average birth weight varies across number of physician visits</a:t>
            </a:r>
            <a:r>
              <a:rPr lang="en-US" dirty="0" smtClean="0"/>
              <a:t>.</a:t>
            </a:r>
          </a:p>
          <a:p>
            <a:r>
              <a:rPr lang="en-US" dirty="0"/>
              <a:t>The p-value is greater than 0.05, so the variation in </a:t>
            </a:r>
            <a:r>
              <a:rPr lang="en-US" dirty="0" err="1"/>
              <a:t>birthweight</a:t>
            </a:r>
            <a:r>
              <a:rPr lang="en-US" dirty="0"/>
              <a:t> across number of physician visits is not statistically significant.</a:t>
            </a:r>
            <a:endParaRPr lang="th-TH" b="1" dirty="0"/>
          </a:p>
        </p:txBody>
      </p:sp>
      <p:sp>
        <p:nvSpPr>
          <p:cNvPr id="4" name="ตัวแทนวันที่ 3"/>
          <p:cNvSpPr>
            <a:spLocks noGrp="1"/>
          </p:cNvSpPr>
          <p:nvPr>
            <p:ph type="dt" sz="half" idx="10"/>
          </p:nvPr>
        </p:nvSpPr>
        <p:spPr/>
        <p:txBody>
          <a:bodyPr/>
          <a:lstStyle/>
          <a:p>
            <a:fld id="{FE88B627-1E80-4365-87D7-84D8ED6574D8}"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2784395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smtClean="0"/>
              <a:t>References</a:t>
            </a:r>
            <a:endParaRPr lang="th-TH" dirty="0"/>
          </a:p>
        </p:txBody>
      </p:sp>
      <p:sp>
        <p:nvSpPr>
          <p:cNvPr id="3" name="ตัวแทนเนื้อหา 2"/>
          <p:cNvSpPr>
            <a:spLocks noGrp="1"/>
          </p:cNvSpPr>
          <p:nvPr>
            <p:ph idx="1"/>
          </p:nvPr>
        </p:nvSpPr>
        <p:spPr/>
        <p:txBody>
          <a:bodyPr/>
          <a:lstStyle/>
          <a:p>
            <a:r>
              <a:rPr lang="en-US" dirty="0">
                <a:hlinkClick r:id="rId2"/>
              </a:rPr>
              <a:t>https://</a:t>
            </a:r>
            <a:r>
              <a:rPr lang="en-US" dirty="0" smtClean="0">
                <a:hlinkClick r:id="rId2"/>
              </a:rPr>
              <a:t>www.tutorialspoint.com/r/index.htm</a:t>
            </a:r>
            <a:endParaRPr lang="en-US" dirty="0" smtClean="0"/>
          </a:p>
          <a:p>
            <a:r>
              <a:rPr lang="en-US" dirty="0">
                <a:hlinkClick r:id="rId3"/>
              </a:rPr>
              <a:t>https://www.r-bloggers.com</a:t>
            </a:r>
            <a:r>
              <a:rPr lang="en-US" dirty="0" smtClean="0">
                <a:hlinkClick r:id="rId3"/>
              </a:rPr>
              <a:t>/</a:t>
            </a:r>
            <a:endParaRPr lang="en-US" dirty="0" smtClean="0"/>
          </a:p>
          <a:p>
            <a:r>
              <a:rPr lang="en-US" dirty="0">
                <a:hlinkClick r:id="rId4"/>
              </a:rPr>
              <a:t>https://www.rstudio.com</a:t>
            </a:r>
            <a:r>
              <a:rPr lang="en-US" dirty="0" smtClean="0">
                <a:hlinkClick r:id="rId4"/>
              </a:rPr>
              <a:t>/</a:t>
            </a:r>
            <a:endParaRPr lang="en-US" dirty="0" smtClean="0"/>
          </a:p>
          <a:p>
            <a:r>
              <a:rPr lang="en-US">
                <a:hlinkClick r:id="rId5"/>
              </a:rPr>
              <a:t>https</a:t>
            </a:r>
            <a:r>
              <a:rPr lang="en-US">
                <a:hlinkClick r:id="rId5"/>
              </a:rPr>
              <a:t>://</a:t>
            </a:r>
            <a:r>
              <a:rPr lang="en-US" smtClean="0">
                <a:hlinkClick r:id="rId5"/>
              </a:rPr>
              <a:t>cran.rstudio.com/</a:t>
            </a:r>
            <a:endParaRPr lang="en-US" smtClean="0"/>
          </a:p>
          <a:p>
            <a:endParaRPr lang="th-TH" dirty="0"/>
          </a:p>
        </p:txBody>
      </p:sp>
      <p:sp>
        <p:nvSpPr>
          <p:cNvPr id="4" name="ตัวแทนวันที่ 3"/>
          <p:cNvSpPr>
            <a:spLocks noGrp="1"/>
          </p:cNvSpPr>
          <p:nvPr>
            <p:ph type="dt" sz="half" idx="10"/>
          </p:nvPr>
        </p:nvSpPr>
        <p:spPr/>
        <p:txBody>
          <a:bodyPr/>
          <a:lstStyle/>
          <a:p>
            <a:fld id="{61FEC77B-4A20-4871-A963-2B79AFFDA168}"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814738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3438" y="1405250"/>
            <a:ext cx="8834616" cy="5268084"/>
          </a:xfrm>
          <a:prstGeom prst="rect">
            <a:avLst/>
          </a:prstGeom>
        </p:spPr>
      </p:pic>
      <p:sp>
        <p:nvSpPr>
          <p:cNvPr id="4" name="Rectangle 3"/>
          <p:cNvSpPr/>
          <p:nvPr/>
        </p:nvSpPr>
        <p:spPr>
          <a:xfrm>
            <a:off x="0" y="6488668"/>
            <a:ext cx="9021492" cy="954107"/>
          </a:xfrm>
          <a:prstGeom prst="rect">
            <a:avLst/>
          </a:prstGeom>
        </p:spPr>
        <p:txBody>
          <a:bodyPr wrap="square">
            <a:spAutoFit/>
          </a:bodyPr>
          <a:lstStyle/>
          <a:p>
            <a:pPr algn="ctr"/>
            <a:r>
              <a:rPr lang="en-US" dirty="0"/>
              <a:t>https://robusttechhouse.com/microsoft-azure-machine-learning-review/</a:t>
            </a:r>
          </a:p>
        </p:txBody>
      </p:sp>
      <p:sp>
        <p:nvSpPr>
          <p:cNvPr id="13" name="Rectangle 12"/>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Learning</a:t>
            </a:r>
            <a:endParaRPr lang="en-US" dirty="0"/>
          </a:p>
        </p:txBody>
      </p:sp>
      <p:sp>
        <p:nvSpPr>
          <p:cNvPr id="3" name="ตัวแทนวันที่ 2"/>
          <p:cNvSpPr>
            <a:spLocks noGrp="1"/>
          </p:cNvSpPr>
          <p:nvPr>
            <p:ph type="dt" sz="half" idx="10"/>
          </p:nvPr>
        </p:nvSpPr>
        <p:spPr/>
        <p:txBody>
          <a:bodyPr/>
          <a:lstStyle/>
          <a:p>
            <a:fld id="{5E2C0CC8-B78D-4E3C-97BF-D093035BECD9}"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096353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98823" y="1345529"/>
            <a:ext cx="5346354" cy="4790333"/>
          </a:xfrm>
          <a:prstGeom prst="rect">
            <a:avLst/>
          </a:prstGeom>
        </p:spPr>
      </p:pic>
      <p:sp>
        <p:nvSpPr>
          <p:cNvPr id="3" name="Rectangle 2"/>
          <p:cNvSpPr/>
          <p:nvPr/>
        </p:nvSpPr>
        <p:spPr>
          <a:xfrm>
            <a:off x="0" y="6403841"/>
            <a:ext cx="9144000" cy="954107"/>
          </a:xfrm>
          <a:prstGeom prst="rect">
            <a:avLst/>
          </a:prstGeom>
        </p:spPr>
        <p:txBody>
          <a:bodyPr wrap="square">
            <a:spAutoFit/>
          </a:bodyPr>
          <a:lstStyle/>
          <a:p>
            <a:pPr algn="ctr"/>
            <a:r>
              <a:rPr lang="en-US" dirty="0"/>
              <a:t>http://www.euclidean.com/deep-learning-and-value-investing/</a:t>
            </a:r>
          </a:p>
        </p:txBody>
      </p:sp>
      <p:sp>
        <p:nvSpPr>
          <p:cNvPr id="13" name="Rectangle 12"/>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Learning</a:t>
            </a:r>
            <a:endParaRPr lang="en-US" dirty="0"/>
          </a:p>
        </p:txBody>
      </p:sp>
      <p:sp>
        <p:nvSpPr>
          <p:cNvPr id="4" name="ตัวแทนวันที่ 3"/>
          <p:cNvSpPr>
            <a:spLocks noGrp="1"/>
          </p:cNvSpPr>
          <p:nvPr>
            <p:ph type="dt" sz="half" idx="10"/>
          </p:nvPr>
        </p:nvSpPr>
        <p:spPr/>
        <p:txBody>
          <a:bodyPr/>
          <a:lstStyle/>
          <a:p>
            <a:fld id="{CCC5BBBD-533E-4E15-A052-391F8A6C4222}"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47882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8508" y="1330403"/>
            <a:ext cx="5166983" cy="4661766"/>
          </a:xfrm>
          <a:prstGeom prst="rect">
            <a:avLst/>
          </a:prstGeom>
        </p:spPr>
      </p:pic>
      <p:sp>
        <p:nvSpPr>
          <p:cNvPr id="5" name="Rectangle 4"/>
          <p:cNvSpPr/>
          <p:nvPr/>
        </p:nvSpPr>
        <p:spPr>
          <a:xfrm>
            <a:off x="79218" y="6141038"/>
            <a:ext cx="9064783" cy="954107"/>
          </a:xfrm>
          <a:prstGeom prst="rect">
            <a:avLst/>
          </a:prstGeom>
        </p:spPr>
        <p:txBody>
          <a:bodyPr wrap="square">
            <a:spAutoFit/>
          </a:bodyPr>
          <a:lstStyle/>
          <a:p>
            <a:pPr algn="ctr"/>
            <a:r>
              <a:rPr lang="en-US" dirty="0"/>
              <a:t>http://searchbusinessanalytics.techtarget.com/definition/deep-learning</a:t>
            </a:r>
          </a:p>
        </p:txBody>
      </p:sp>
      <p:sp>
        <p:nvSpPr>
          <p:cNvPr id="13" name="Rectangle 12"/>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Learning</a:t>
            </a:r>
            <a:endParaRPr lang="en-US" dirty="0"/>
          </a:p>
        </p:txBody>
      </p:sp>
      <p:sp>
        <p:nvSpPr>
          <p:cNvPr id="2" name="ตัวแทนวันที่ 1"/>
          <p:cNvSpPr>
            <a:spLocks noGrp="1"/>
          </p:cNvSpPr>
          <p:nvPr>
            <p:ph type="dt" sz="half" idx="10"/>
          </p:nvPr>
        </p:nvSpPr>
        <p:spPr/>
        <p:txBody>
          <a:bodyPr/>
          <a:lstStyle/>
          <a:p>
            <a:fld id="{843E07E0-548D-4F71-8CA0-AECBFD59CF65}"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630101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tr-TR" smtClean="0"/>
              <a:t>Why “Learn”?</a:t>
            </a:r>
          </a:p>
        </p:txBody>
      </p:sp>
      <p:sp>
        <p:nvSpPr>
          <p:cNvPr id="7172" name="Rectangle 3"/>
          <p:cNvSpPr>
            <a:spLocks noGrp="1" noChangeArrowheads="1"/>
          </p:cNvSpPr>
          <p:nvPr>
            <p:ph type="body" idx="1"/>
          </p:nvPr>
        </p:nvSpPr>
        <p:spPr/>
        <p:txBody>
          <a:bodyPr>
            <a:normAutofit fontScale="92500" lnSpcReduction="20000"/>
          </a:bodyPr>
          <a:lstStyle/>
          <a:p>
            <a:pPr eaLnBrk="1" hangingPunct="1">
              <a:lnSpc>
                <a:spcPct val="90000"/>
              </a:lnSpc>
            </a:pPr>
            <a:r>
              <a:rPr lang="tr-TR" dirty="0" smtClean="0"/>
              <a:t>Machine learning is programming computers to optimize a performance criterion using example data or past experience.</a:t>
            </a:r>
          </a:p>
          <a:p>
            <a:pPr eaLnBrk="1" hangingPunct="1">
              <a:lnSpc>
                <a:spcPct val="90000"/>
              </a:lnSpc>
            </a:pPr>
            <a:r>
              <a:rPr lang="tr-TR" dirty="0" smtClean="0"/>
              <a:t>There is no need to “</a:t>
            </a:r>
            <a:r>
              <a:rPr lang="tr-TR" sz="3000" dirty="0" smtClean="0"/>
              <a:t>learn</a:t>
            </a:r>
            <a:r>
              <a:rPr lang="tr-TR" dirty="0" smtClean="0"/>
              <a:t>” to calculate payroll</a:t>
            </a:r>
          </a:p>
          <a:p>
            <a:pPr eaLnBrk="1" hangingPunct="1">
              <a:lnSpc>
                <a:spcPct val="90000"/>
              </a:lnSpc>
            </a:pPr>
            <a:r>
              <a:rPr lang="tr-TR" dirty="0" smtClean="0"/>
              <a:t>Learning is used when:</a:t>
            </a:r>
          </a:p>
          <a:p>
            <a:pPr lvl="1" eaLnBrk="1" hangingPunct="1">
              <a:lnSpc>
                <a:spcPct val="90000"/>
              </a:lnSpc>
            </a:pPr>
            <a:r>
              <a:rPr lang="tr-TR" dirty="0" smtClean="0"/>
              <a:t>Human expertise does not exist (navigating on Mars),</a:t>
            </a:r>
          </a:p>
          <a:p>
            <a:pPr lvl="1" eaLnBrk="1" hangingPunct="1">
              <a:lnSpc>
                <a:spcPct val="90000"/>
              </a:lnSpc>
            </a:pPr>
            <a:r>
              <a:rPr lang="tr-TR" dirty="0" smtClean="0"/>
              <a:t>Humans are unable to explain their expertise (speech recognition)</a:t>
            </a:r>
          </a:p>
          <a:p>
            <a:pPr lvl="1" eaLnBrk="1" hangingPunct="1">
              <a:lnSpc>
                <a:spcPct val="90000"/>
              </a:lnSpc>
            </a:pPr>
            <a:r>
              <a:rPr lang="tr-TR" dirty="0" smtClean="0"/>
              <a:t>Solution changes in time (routing on a computer network)</a:t>
            </a:r>
          </a:p>
          <a:p>
            <a:pPr lvl="1" eaLnBrk="1" hangingPunct="1">
              <a:lnSpc>
                <a:spcPct val="90000"/>
              </a:lnSpc>
            </a:pPr>
            <a:r>
              <a:rPr lang="tr-TR" dirty="0" smtClean="0"/>
              <a:t>Solution needs to be adapted to particular cases (user biometrics)</a:t>
            </a:r>
          </a:p>
        </p:txBody>
      </p:sp>
      <p:sp>
        <p:nvSpPr>
          <p:cNvPr id="2" name="ตัวแทนวันที่ 1"/>
          <p:cNvSpPr>
            <a:spLocks noGrp="1"/>
          </p:cNvSpPr>
          <p:nvPr>
            <p:ph type="dt" sz="half" idx="10"/>
          </p:nvPr>
        </p:nvSpPr>
        <p:spPr/>
        <p:txBody>
          <a:bodyPr/>
          <a:lstStyle/>
          <a:p>
            <a:fld id="{47945F4E-1615-4117-AEDA-97D9A8709870}"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7415491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mkA1ZsG2P4"/>
          <p:cNvPicPr>
            <a:picLocks noRot="1" noChangeAspect="1"/>
          </p:cNvPicPr>
          <p:nvPr>
            <a:videoFile r:link="rId1"/>
          </p:nvPr>
        </p:nvPicPr>
        <p:blipFill rotWithShape="1">
          <a:blip r:embed="rId4"/>
          <a:srcRect t="12887" b="12276"/>
          <a:stretch/>
        </p:blipFill>
        <p:spPr>
          <a:xfrm>
            <a:off x="643485" y="1770926"/>
            <a:ext cx="7857031" cy="4409954"/>
          </a:xfrm>
          <a:prstGeom prst="rect">
            <a:avLst/>
          </a:prstGeom>
        </p:spPr>
      </p:pic>
      <p:sp>
        <p:nvSpPr>
          <p:cNvPr id="12" name="Rectangle 11"/>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Learning</a:t>
            </a:r>
            <a:endParaRPr lang="en-US" dirty="0"/>
          </a:p>
        </p:txBody>
      </p:sp>
      <p:sp>
        <p:nvSpPr>
          <p:cNvPr id="3" name="ตัวแทนวันที่ 2"/>
          <p:cNvSpPr>
            <a:spLocks noGrp="1"/>
          </p:cNvSpPr>
          <p:nvPr>
            <p:ph type="dt" sz="half" idx="10"/>
          </p:nvPr>
        </p:nvSpPr>
        <p:spPr/>
        <p:txBody>
          <a:bodyPr/>
          <a:lstStyle/>
          <a:p>
            <a:fld id="{5D49EBA3-091E-4D8F-850D-41C90C0C4BE9}" type="datetime1">
              <a:rPr lang="th-TH" smtClean="0"/>
              <a:t>07/06/60</a:t>
            </a:fld>
            <a:endParaRPr lang="th-TH"/>
          </a:p>
        </p:txBody>
      </p:sp>
      <p:sp>
        <p:nvSpPr>
          <p:cNvPr id="4" name="ตัวแทนท้ายกระดาษ 3"/>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752012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817"/>
          <a:stretch/>
        </p:blipFill>
        <p:spPr>
          <a:xfrm>
            <a:off x="1152110" y="1435865"/>
            <a:ext cx="7259791" cy="4803499"/>
          </a:xfrm>
          <a:prstGeom prst="rect">
            <a:avLst/>
          </a:prstGeom>
        </p:spPr>
      </p:pic>
      <p:sp>
        <p:nvSpPr>
          <p:cNvPr id="3" name="Rectangle 2"/>
          <p:cNvSpPr/>
          <p:nvPr/>
        </p:nvSpPr>
        <p:spPr>
          <a:xfrm>
            <a:off x="28476" y="6394178"/>
            <a:ext cx="9144000" cy="338554"/>
          </a:xfrm>
          <a:prstGeom prst="rect">
            <a:avLst/>
          </a:prstGeom>
        </p:spPr>
        <p:txBody>
          <a:bodyPr wrap="square">
            <a:spAutoFit/>
          </a:bodyPr>
          <a:lstStyle/>
          <a:p>
            <a:pPr algn="ctr"/>
            <a:r>
              <a:rPr lang="en-US" sz="1600" dirty="0"/>
              <a:t>http://www.bigdatatraining.in/data-visualization-training-chennai/</a:t>
            </a:r>
          </a:p>
        </p:txBody>
      </p:sp>
      <p:sp>
        <p:nvSpPr>
          <p:cNvPr id="4" name="ตัวแทนวันที่ 3"/>
          <p:cNvSpPr>
            <a:spLocks noGrp="1"/>
          </p:cNvSpPr>
          <p:nvPr>
            <p:ph type="dt" sz="half" idx="10"/>
          </p:nvPr>
        </p:nvSpPr>
        <p:spPr/>
        <p:txBody>
          <a:bodyPr/>
          <a:lstStyle/>
          <a:p>
            <a:fld id="{B89CFE0C-430A-4B39-8904-AB0BBA6148A9}"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270109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Visualization</a:t>
            </a:r>
          </a:p>
        </p:txBody>
      </p:sp>
      <p:pic>
        <p:nvPicPr>
          <p:cNvPr id="4" name="Picture 3"/>
          <p:cNvPicPr>
            <a:picLocks noChangeAspect="1"/>
          </p:cNvPicPr>
          <p:nvPr/>
        </p:nvPicPr>
        <p:blipFill rotWithShape="1">
          <a:blip r:embed="rId3"/>
          <a:srcRect t="8124"/>
          <a:stretch/>
        </p:blipFill>
        <p:spPr>
          <a:xfrm>
            <a:off x="1827737" y="1379621"/>
            <a:ext cx="5681031" cy="5130169"/>
          </a:xfrm>
          <a:prstGeom prst="rect">
            <a:avLst/>
          </a:prstGeom>
        </p:spPr>
      </p:pic>
      <p:sp>
        <p:nvSpPr>
          <p:cNvPr id="2" name="ตัวแทนวันที่ 1"/>
          <p:cNvSpPr>
            <a:spLocks noGrp="1"/>
          </p:cNvSpPr>
          <p:nvPr>
            <p:ph type="dt" sz="half" idx="10"/>
          </p:nvPr>
        </p:nvSpPr>
        <p:spPr/>
        <p:txBody>
          <a:bodyPr/>
          <a:lstStyle/>
          <a:p>
            <a:fld id="{9A00C6F8-256C-4158-9926-E912733D2195}"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673658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Visualization</a:t>
            </a:r>
          </a:p>
        </p:txBody>
      </p:sp>
      <p:pic>
        <p:nvPicPr>
          <p:cNvPr id="5" name="Picture 4"/>
          <p:cNvPicPr>
            <a:picLocks noChangeAspect="1"/>
          </p:cNvPicPr>
          <p:nvPr/>
        </p:nvPicPr>
        <p:blipFill>
          <a:blip r:embed="rId3"/>
          <a:stretch>
            <a:fillRect/>
          </a:stretch>
        </p:blipFill>
        <p:spPr>
          <a:xfrm>
            <a:off x="2097456" y="1243495"/>
            <a:ext cx="4949086" cy="4934157"/>
          </a:xfrm>
          <a:prstGeom prst="rect">
            <a:avLst/>
          </a:prstGeom>
        </p:spPr>
      </p:pic>
      <p:sp>
        <p:nvSpPr>
          <p:cNvPr id="6" name="Rectangle 5"/>
          <p:cNvSpPr/>
          <p:nvPr/>
        </p:nvSpPr>
        <p:spPr>
          <a:xfrm>
            <a:off x="0" y="6488668"/>
            <a:ext cx="9144000" cy="523220"/>
          </a:xfrm>
          <a:prstGeom prst="rect">
            <a:avLst/>
          </a:prstGeom>
        </p:spPr>
        <p:txBody>
          <a:bodyPr wrap="square">
            <a:spAutoFit/>
          </a:bodyPr>
          <a:lstStyle/>
          <a:p>
            <a:pPr algn="ctr"/>
            <a:r>
              <a:rPr lang="en-US" dirty="0"/>
              <a:t>http://www2.cs.uh.edu/~gnawali/courses/cosc6397-f13</a:t>
            </a:r>
          </a:p>
        </p:txBody>
      </p:sp>
      <p:sp>
        <p:nvSpPr>
          <p:cNvPr id="2" name="ตัวแทนวันที่ 1"/>
          <p:cNvSpPr>
            <a:spLocks noGrp="1"/>
          </p:cNvSpPr>
          <p:nvPr>
            <p:ph type="dt" sz="half" idx="10"/>
          </p:nvPr>
        </p:nvSpPr>
        <p:spPr/>
        <p:txBody>
          <a:bodyPr/>
          <a:lstStyle/>
          <a:p>
            <a:fld id="{5D76D58F-FA4E-4A05-A3A8-B2C7C2C14165}"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962098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Visualization</a:t>
            </a:r>
          </a:p>
        </p:txBody>
      </p:sp>
      <p:sp>
        <p:nvSpPr>
          <p:cNvPr id="6" name="Rectangle 5"/>
          <p:cNvSpPr/>
          <p:nvPr/>
        </p:nvSpPr>
        <p:spPr>
          <a:xfrm>
            <a:off x="0" y="6488668"/>
            <a:ext cx="9144000" cy="523220"/>
          </a:xfrm>
          <a:prstGeom prst="rect">
            <a:avLst/>
          </a:prstGeom>
        </p:spPr>
        <p:txBody>
          <a:bodyPr wrap="square">
            <a:spAutoFit/>
          </a:bodyPr>
          <a:lstStyle/>
          <a:p>
            <a:pPr algn="ctr"/>
            <a:r>
              <a:rPr lang="en-US" dirty="0"/>
              <a:t>http://</a:t>
            </a:r>
            <a:r>
              <a:rPr lang="en-US" dirty="0" err="1"/>
              <a:t>www2.cs.uh.edu</a:t>
            </a:r>
            <a:r>
              <a:rPr lang="en-US" dirty="0"/>
              <a:t>/~</a:t>
            </a:r>
            <a:r>
              <a:rPr lang="en-US" dirty="0" err="1"/>
              <a:t>gnawali</a:t>
            </a:r>
            <a:r>
              <a:rPr lang="en-US" dirty="0"/>
              <a:t>/courses/</a:t>
            </a:r>
            <a:r>
              <a:rPr lang="en-US" dirty="0" err="1"/>
              <a:t>cosc6397-f13</a:t>
            </a:r>
            <a:endParaRPr lang="en-US" dirty="0"/>
          </a:p>
        </p:txBody>
      </p:sp>
      <p:pic>
        <p:nvPicPr>
          <p:cNvPr id="7" name="Picture 6"/>
          <p:cNvPicPr>
            <a:picLocks noChangeAspect="1"/>
          </p:cNvPicPr>
          <p:nvPr/>
        </p:nvPicPr>
        <p:blipFill rotWithShape="1">
          <a:blip r:embed="rId3"/>
          <a:srcRect t="6673" b="3006"/>
          <a:stretch/>
        </p:blipFill>
        <p:spPr>
          <a:xfrm>
            <a:off x="1755909" y="1226856"/>
            <a:ext cx="5896874" cy="5261812"/>
          </a:xfrm>
          <a:prstGeom prst="rect">
            <a:avLst/>
          </a:prstGeom>
        </p:spPr>
      </p:pic>
      <p:sp>
        <p:nvSpPr>
          <p:cNvPr id="2" name="ตัวแทนวันที่ 1"/>
          <p:cNvSpPr>
            <a:spLocks noGrp="1"/>
          </p:cNvSpPr>
          <p:nvPr>
            <p:ph type="dt" sz="half" idx="10"/>
          </p:nvPr>
        </p:nvSpPr>
        <p:spPr/>
        <p:txBody>
          <a:bodyPr/>
          <a:lstStyle/>
          <a:p>
            <a:fld id="{788DD95D-1F35-4BCF-8A7A-7A3322D987A1}"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903966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Visualization</a:t>
            </a:r>
          </a:p>
        </p:txBody>
      </p:sp>
      <p:sp>
        <p:nvSpPr>
          <p:cNvPr id="6" name="Rectangle 5"/>
          <p:cNvSpPr/>
          <p:nvPr/>
        </p:nvSpPr>
        <p:spPr>
          <a:xfrm>
            <a:off x="0" y="6488668"/>
            <a:ext cx="9144000" cy="523220"/>
          </a:xfrm>
          <a:prstGeom prst="rect">
            <a:avLst/>
          </a:prstGeom>
        </p:spPr>
        <p:txBody>
          <a:bodyPr wrap="square">
            <a:spAutoFit/>
          </a:bodyPr>
          <a:lstStyle/>
          <a:p>
            <a:pPr algn="ctr"/>
            <a:r>
              <a:rPr lang="en-US" dirty="0"/>
              <a:t>http://</a:t>
            </a:r>
            <a:r>
              <a:rPr lang="en-US" dirty="0" err="1"/>
              <a:t>www2.cs.uh.edu</a:t>
            </a:r>
            <a:r>
              <a:rPr lang="en-US" dirty="0"/>
              <a:t>/~</a:t>
            </a:r>
            <a:r>
              <a:rPr lang="en-US" dirty="0" err="1"/>
              <a:t>gnawali</a:t>
            </a:r>
            <a:r>
              <a:rPr lang="en-US" dirty="0"/>
              <a:t>/courses/</a:t>
            </a:r>
            <a:r>
              <a:rPr lang="en-US" dirty="0" err="1"/>
              <a:t>cosc6397-f13</a:t>
            </a:r>
            <a:endParaRPr lang="en-US" dirty="0"/>
          </a:p>
        </p:txBody>
      </p:sp>
      <p:pic>
        <p:nvPicPr>
          <p:cNvPr id="5" name="Picture 4"/>
          <p:cNvPicPr>
            <a:picLocks noChangeAspect="1"/>
          </p:cNvPicPr>
          <p:nvPr/>
        </p:nvPicPr>
        <p:blipFill>
          <a:blip r:embed="rId3"/>
          <a:stretch>
            <a:fillRect/>
          </a:stretch>
        </p:blipFill>
        <p:spPr>
          <a:xfrm>
            <a:off x="1860946" y="1378046"/>
            <a:ext cx="5422106" cy="4810125"/>
          </a:xfrm>
          <a:prstGeom prst="rect">
            <a:avLst/>
          </a:prstGeom>
        </p:spPr>
      </p:pic>
      <p:sp>
        <p:nvSpPr>
          <p:cNvPr id="2" name="ตัวแทนวันที่ 1"/>
          <p:cNvSpPr>
            <a:spLocks noGrp="1"/>
          </p:cNvSpPr>
          <p:nvPr>
            <p:ph type="dt" sz="half" idx="10"/>
          </p:nvPr>
        </p:nvSpPr>
        <p:spPr/>
        <p:txBody>
          <a:bodyPr/>
          <a:lstStyle/>
          <a:p>
            <a:fld id="{5D387ED9-6120-4E78-940E-C601744C8BDD}"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584644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Visualization</a:t>
            </a:r>
          </a:p>
        </p:txBody>
      </p:sp>
      <p:sp>
        <p:nvSpPr>
          <p:cNvPr id="6" name="Rectangle 5"/>
          <p:cNvSpPr/>
          <p:nvPr/>
        </p:nvSpPr>
        <p:spPr>
          <a:xfrm>
            <a:off x="0" y="6488668"/>
            <a:ext cx="9144000" cy="523220"/>
          </a:xfrm>
          <a:prstGeom prst="rect">
            <a:avLst/>
          </a:prstGeom>
        </p:spPr>
        <p:txBody>
          <a:bodyPr wrap="square">
            <a:spAutoFit/>
          </a:bodyPr>
          <a:lstStyle/>
          <a:p>
            <a:pPr algn="ctr"/>
            <a:r>
              <a:rPr lang="en-US" dirty="0"/>
              <a:t>http://</a:t>
            </a:r>
            <a:r>
              <a:rPr lang="en-US" dirty="0" err="1"/>
              <a:t>www2.cs.uh.edu</a:t>
            </a:r>
            <a:r>
              <a:rPr lang="en-US" dirty="0"/>
              <a:t>/~</a:t>
            </a:r>
            <a:r>
              <a:rPr lang="en-US" dirty="0" err="1"/>
              <a:t>gnawali</a:t>
            </a:r>
            <a:r>
              <a:rPr lang="en-US" dirty="0"/>
              <a:t>/courses/</a:t>
            </a:r>
            <a:r>
              <a:rPr lang="en-US" dirty="0" err="1"/>
              <a:t>cosc6397-f13</a:t>
            </a:r>
            <a:endParaRPr lang="en-US" dirty="0"/>
          </a:p>
        </p:txBody>
      </p:sp>
      <p:pic>
        <p:nvPicPr>
          <p:cNvPr id="7" name="Picture 6"/>
          <p:cNvPicPr>
            <a:picLocks noChangeAspect="1"/>
          </p:cNvPicPr>
          <p:nvPr/>
        </p:nvPicPr>
        <p:blipFill>
          <a:blip r:embed="rId3"/>
          <a:stretch>
            <a:fillRect/>
          </a:stretch>
        </p:blipFill>
        <p:spPr>
          <a:xfrm>
            <a:off x="1811286" y="1678544"/>
            <a:ext cx="5557838" cy="4810125"/>
          </a:xfrm>
          <a:prstGeom prst="rect">
            <a:avLst/>
          </a:prstGeom>
        </p:spPr>
      </p:pic>
      <p:sp>
        <p:nvSpPr>
          <p:cNvPr id="8" name="TextBox 7"/>
          <p:cNvSpPr txBox="1"/>
          <p:nvPr/>
        </p:nvSpPr>
        <p:spPr>
          <a:xfrm>
            <a:off x="2862155" y="1116435"/>
            <a:ext cx="4559582" cy="523220"/>
          </a:xfrm>
          <a:prstGeom prst="rect">
            <a:avLst/>
          </a:prstGeom>
          <a:noFill/>
        </p:spPr>
        <p:txBody>
          <a:bodyPr wrap="none" rtlCol="0">
            <a:spAutoFit/>
          </a:bodyPr>
          <a:lstStyle/>
          <a:p>
            <a:r>
              <a:rPr lang="en-US" sz="2800" b="1" dirty="0" smtClean="0">
                <a:solidFill>
                  <a:srgbClr val="002060"/>
                </a:solidFill>
              </a:rPr>
              <a:t>Improving the Understanding</a:t>
            </a:r>
            <a:endParaRPr lang="en-US" sz="2800" b="1" dirty="0">
              <a:solidFill>
                <a:srgbClr val="002060"/>
              </a:solidFill>
            </a:endParaRPr>
          </a:p>
        </p:txBody>
      </p:sp>
      <p:sp>
        <p:nvSpPr>
          <p:cNvPr id="2" name="ตัวแทนวันที่ 1"/>
          <p:cNvSpPr>
            <a:spLocks noGrp="1"/>
          </p:cNvSpPr>
          <p:nvPr>
            <p:ph type="dt" sz="half" idx="10"/>
          </p:nvPr>
        </p:nvSpPr>
        <p:spPr/>
        <p:txBody>
          <a:bodyPr/>
          <a:lstStyle/>
          <a:p>
            <a:fld id="{49569FC7-13C7-40A0-A63E-EF2B1FCE451F}"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701484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Visualization</a:t>
            </a:r>
          </a:p>
        </p:txBody>
      </p:sp>
      <p:sp>
        <p:nvSpPr>
          <p:cNvPr id="6" name="Rectangle 5"/>
          <p:cNvSpPr/>
          <p:nvPr/>
        </p:nvSpPr>
        <p:spPr>
          <a:xfrm>
            <a:off x="0" y="6488668"/>
            <a:ext cx="9144000" cy="523220"/>
          </a:xfrm>
          <a:prstGeom prst="rect">
            <a:avLst/>
          </a:prstGeom>
        </p:spPr>
        <p:txBody>
          <a:bodyPr wrap="square">
            <a:spAutoFit/>
          </a:bodyPr>
          <a:lstStyle/>
          <a:p>
            <a:pPr algn="ctr"/>
            <a:r>
              <a:rPr lang="en-US" dirty="0"/>
              <a:t>http://</a:t>
            </a:r>
            <a:r>
              <a:rPr lang="en-US" dirty="0" err="1"/>
              <a:t>www2.cs.uh.edu</a:t>
            </a:r>
            <a:r>
              <a:rPr lang="en-US" dirty="0"/>
              <a:t>/~</a:t>
            </a:r>
            <a:r>
              <a:rPr lang="en-US" dirty="0" err="1"/>
              <a:t>gnawali</a:t>
            </a:r>
            <a:r>
              <a:rPr lang="en-US" dirty="0"/>
              <a:t>/courses/</a:t>
            </a:r>
            <a:r>
              <a:rPr lang="en-US" dirty="0" err="1"/>
              <a:t>cosc6397-f13</a:t>
            </a:r>
            <a:endParaRPr lang="en-US" dirty="0"/>
          </a:p>
        </p:txBody>
      </p:sp>
      <p:sp>
        <p:nvSpPr>
          <p:cNvPr id="8" name="TextBox 7"/>
          <p:cNvSpPr txBox="1"/>
          <p:nvPr/>
        </p:nvSpPr>
        <p:spPr>
          <a:xfrm>
            <a:off x="2862155" y="1116435"/>
            <a:ext cx="4559582" cy="523220"/>
          </a:xfrm>
          <a:prstGeom prst="rect">
            <a:avLst/>
          </a:prstGeom>
          <a:noFill/>
        </p:spPr>
        <p:txBody>
          <a:bodyPr wrap="none" rtlCol="0">
            <a:spAutoFit/>
          </a:bodyPr>
          <a:lstStyle/>
          <a:p>
            <a:r>
              <a:rPr lang="en-US" sz="2800" b="1" dirty="0" smtClean="0">
                <a:solidFill>
                  <a:srgbClr val="002060"/>
                </a:solidFill>
              </a:rPr>
              <a:t>Improving the Understanding</a:t>
            </a:r>
            <a:endParaRPr lang="en-US" sz="2800" b="1" dirty="0">
              <a:solidFill>
                <a:srgbClr val="002060"/>
              </a:solidFill>
            </a:endParaRPr>
          </a:p>
        </p:txBody>
      </p:sp>
      <p:pic>
        <p:nvPicPr>
          <p:cNvPr id="9" name="Picture 8"/>
          <p:cNvPicPr>
            <a:picLocks noChangeAspect="1"/>
          </p:cNvPicPr>
          <p:nvPr/>
        </p:nvPicPr>
        <p:blipFill>
          <a:blip r:embed="rId3"/>
          <a:stretch>
            <a:fillRect/>
          </a:stretch>
        </p:blipFill>
        <p:spPr>
          <a:xfrm>
            <a:off x="1782364" y="1849600"/>
            <a:ext cx="5579269" cy="4429125"/>
          </a:xfrm>
          <a:prstGeom prst="rect">
            <a:avLst/>
          </a:prstGeom>
        </p:spPr>
      </p:pic>
      <p:sp>
        <p:nvSpPr>
          <p:cNvPr id="2" name="ตัวแทนวันที่ 1"/>
          <p:cNvSpPr>
            <a:spLocks noGrp="1"/>
          </p:cNvSpPr>
          <p:nvPr>
            <p:ph type="dt" sz="half" idx="10"/>
          </p:nvPr>
        </p:nvSpPr>
        <p:spPr/>
        <p:txBody>
          <a:bodyPr/>
          <a:lstStyle/>
          <a:p>
            <a:fld id="{24F5CC9A-B98E-4172-BB99-5CE63B3A4847}"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58067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Visualization</a:t>
            </a:r>
          </a:p>
        </p:txBody>
      </p:sp>
      <p:sp>
        <p:nvSpPr>
          <p:cNvPr id="6" name="Rectangle 5"/>
          <p:cNvSpPr/>
          <p:nvPr/>
        </p:nvSpPr>
        <p:spPr>
          <a:xfrm>
            <a:off x="0" y="6488668"/>
            <a:ext cx="9144000" cy="523220"/>
          </a:xfrm>
          <a:prstGeom prst="rect">
            <a:avLst/>
          </a:prstGeom>
        </p:spPr>
        <p:txBody>
          <a:bodyPr wrap="square">
            <a:spAutoFit/>
          </a:bodyPr>
          <a:lstStyle/>
          <a:p>
            <a:pPr algn="ctr"/>
            <a:r>
              <a:rPr lang="en-US" dirty="0"/>
              <a:t>http://</a:t>
            </a:r>
            <a:r>
              <a:rPr lang="en-US" dirty="0" err="1"/>
              <a:t>www2.cs.uh.edu</a:t>
            </a:r>
            <a:r>
              <a:rPr lang="en-US" dirty="0"/>
              <a:t>/~</a:t>
            </a:r>
            <a:r>
              <a:rPr lang="en-US" dirty="0" err="1"/>
              <a:t>gnawali</a:t>
            </a:r>
            <a:r>
              <a:rPr lang="en-US" dirty="0"/>
              <a:t>/courses/</a:t>
            </a:r>
            <a:r>
              <a:rPr lang="en-US" dirty="0" err="1"/>
              <a:t>cosc6397-f13</a:t>
            </a:r>
            <a:endParaRPr lang="en-US" dirty="0"/>
          </a:p>
        </p:txBody>
      </p:sp>
      <p:sp>
        <p:nvSpPr>
          <p:cNvPr id="8" name="TextBox 7"/>
          <p:cNvSpPr txBox="1"/>
          <p:nvPr/>
        </p:nvSpPr>
        <p:spPr>
          <a:xfrm>
            <a:off x="2862155" y="1116435"/>
            <a:ext cx="4559582" cy="523220"/>
          </a:xfrm>
          <a:prstGeom prst="rect">
            <a:avLst/>
          </a:prstGeom>
          <a:noFill/>
        </p:spPr>
        <p:txBody>
          <a:bodyPr wrap="none" rtlCol="0">
            <a:spAutoFit/>
          </a:bodyPr>
          <a:lstStyle/>
          <a:p>
            <a:r>
              <a:rPr lang="en-US" sz="2800" b="1" dirty="0" smtClean="0">
                <a:solidFill>
                  <a:srgbClr val="002060"/>
                </a:solidFill>
              </a:rPr>
              <a:t>Improving the Understanding</a:t>
            </a:r>
            <a:endParaRPr lang="en-US" sz="2800" b="1" dirty="0">
              <a:solidFill>
                <a:srgbClr val="002060"/>
              </a:solidFill>
            </a:endParaRPr>
          </a:p>
        </p:txBody>
      </p:sp>
      <p:pic>
        <p:nvPicPr>
          <p:cNvPr id="7" name="Picture 6"/>
          <p:cNvPicPr>
            <a:picLocks noChangeAspect="1"/>
          </p:cNvPicPr>
          <p:nvPr/>
        </p:nvPicPr>
        <p:blipFill>
          <a:blip r:embed="rId3"/>
          <a:stretch>
            <a:fillRect/>
          </a:stretch>
        </p:blipFill>
        <p:spPr>
          <a:xfrm>
            <a:off x="1785937" y="1678542"/>
            <a:ext cx="5572125" cy="4819650"/>
          </a:xfrm>
          <a:prstGeom prst="rect">
            <a:avLst/>
          </a:prstGeom>
        </p:spPr>
      </p:pic>
      <p:sp>
        <p:nvSpPr>
          <p:cNvPr id="2" name="ตัวแทนวันที่ 1"/>
          <p:cNvSpPr>
            <a:spLocks noGrp="1"/>
          </p:cNvSpPr>
          <p:nvPr>
            <p:ph type="dt" sz="half" idx="10"/>
          </p:nvPr>
        </p:nvSpPr>
        <p:spPr/>
        <p:txBody>
          <a:bodyPr/>
          <a:lstStyle/>
          <a:p>
            <a:fld id="{1646B8E0-72F2-457A-A8E1-EC936862BB8D}"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011099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Visualization</a:t>
            </a:r>
          </a:p>
        </p:txBody>
      </p:sp>
      <p:sp>
        <p:nvSpPr>
          <p:cNvPr id="6" name="Rectangle 5"/>
          <p:cNvSpPr/>
          <p:nvPr/>
        </p:nvSpPr>
        <p:spPr>
          <a:xfrm>
            <a:off x="0" y="6488668"/>
            <a:ext cx="9144000" cy="523220"/>
          </a:xfrm>
          <a:prstGeom prst="rect">
            <a:avLst/>
          </a:prstGeom>
        </p:spPr>
        <p:txBody>
          <a:bodyPr wrap="square">
            <a:spAutoFit/>
          </a:bodyPr>
          <a:lstStyle/>
          <a:p>
            <a:pPr algn="ctr"/>
            <a:r>
              <a:rPr lang="en-US" dirty="0"/>
              <a:t>http://</a:t>
            </a:r>
            <a:r>
              <a:rPr lang="en-US" dirty="0" err="1"/>
              <a:t>www2.cs.uh.edu</a:t>
            </a:r>
            <a:r>
              <a:rPr lang="en-US" dirty="0"/>
              <a:t>/~</a:t>
            </a:r>
            <a:r>
              <a:rPr lang="en-US" dirty="0" err="1"/>
              <a:t>gnawali</a:t>
            </a:r>
            <a:r>
              <a:rPr lang="en-US" dirty="0"/>
              <a:t>/courses/</a:t>
            </a:r>
            <a:r>
              <a:rPr lang="en-US" dirty="0" err="1"/>
              <a:t>cosc6397-f13</a:t>
            </a:r>
            <a:endParaRPr lang="en-US" dirty="0"/>
          </a:p>
        </p:txBody>
      </p:sp>
      <p:sp>
        <p:nvSpPr>
          <p:cNvPr id="8" name="TextBox 7"/>
          <p:cNvSpPr txBox="1"/>
          <p:nvPr/>
        </p:nvSpPr>
        <p:spPr>
          <a:xfrm>
            <a:off x="2862155" y="1116435"/>
            <a:ext cx="4559582" cy="523220"/>
          </a:xfrm>
          <a:prstGeom prst="rect">
            <a:avLst/>
          </a:prstGeom>
          <a:noFill/>
        </p:spPr>
        <p:txBody>
          <a:bodyPr wrap="none" rtlCol="0">
            <a:spAutoFit/>
          </a:bodyPr>
          <a:lstStyle/>
          <a:p>
            <a:r>
              <a:rPr lang="en-US" sz="2800" b="1" dirty="0" smtClean="0">
                <a:solidFill>
                  <a:srgbClr val="002060"/>
                </a:solidFill>
              </a:rPr>
              <a:t>Improving the Understanding</a:t>
            </a:r>
            <a:endParaRPr lang="en-US" sz="2800" b="1" dirty="0">
              <a:solidFill>
                <a:srgbClr val="002060"/>
              </a:solidFill>
            </a:endParaRPr>
          </a:p>
        </p:txBody>
      </p:sp>
      <p:pic>
        <p:nvPicPr>
          <p:cNvPr id="9" name="Picture 8"/>
          <p:cNvPicPr>
            <a:picLocks noChangeAspect="1"/>
          </p:cNvPicPr>
          <p:nvPr/>
        </p:nvPicPr>
        <p:blipFill>
          <a:blip r:embed="rId3"/>
          <a:stretch>
            <a:fillRect/>
          </a:stretch>
        </p:blipFill>
        <p:spPr>
          <a:xfrm>
            <a:off x="1707356" y="1964294"/>
            <a:ext cx="5729288" cy="4524375"/>
          </a:xfrm>
          <a:prstGeom prst="rect">
            <a:avLst/>
          </a:prstGeom>
        </p:spPr>
      </p:pic>
      <p:sp>
        <p:nvSpPr>
          <p:cNvPr id="2" name="ตัวแทนวันที่ 1"/>
          <p:cNvSpPr>
            <a:spLocks noGrp="1"/>
          </p:cNvSpPr>
          <p:nvPr>
            <p:ph type="dt" sz="half" idx="10"/>
          </p:nvPr>
        </p:nvSpPr>
        <p:spPr/>
        <p:txBody>
          <a:bodyPr/>
          <a:lstStyle/>
          <a:p>
            <a:fld id="{F6140625-07E2-4528-ACAE-B6C503EB4A64}"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684664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4"/>
          <p:cNvSpPr>
            <a:spLocks noGrp="1" noChangeArrowheads="1"/>
          </p:cNvSpPr>
          <p:nvPr>
            <p:ph type="title"/>
          </p:nvPr>
        </p:nvSpPr>
        <p:spPr/>
        <p:txBody>
          <a:bodyPr>
            <a:normAutofit fontScale="90000"/>
          </a:bodyPr>
          <a:lstStyle/>
          <a:p>
            <a:pPr eaLnBrk="1" hangingPunct="1"/>
            <a:r>
              <a:rPr lang="tr-TR" smtClean="0"/>
              <a:t>What We Talk About When We  Talk About“Learning”</a:t>
            </a:r>
          </a:p>
        </p:txBody>
      </p:sp>
      <p:sp>
        <p:nvSpPr>
          <p:cNvPr id="8196" name="Rectangle 6"/>
          <p:cNvSpPr>
            <a:spLocks noGrp="1" noChangeArrowheads="1"/>
          </p:cNvSpPr>
          <p:nvPr>
            <p:ph type="body" idx="1"/>
          </p:nvPr>
        </p:nvSpPr>
        <p:spPr/>
        <p:txBody>
          <a:bodyPr>
            <a:normAutofit fontScale="92500" lnSpcReduction="10000"/>
          </a:bodyPr>
          <a:lstStyle/>
          <a:p>
            <a:pPr eaLnBrk="1" hangingPunct="1"/>
            <a:r>
              <a:rPr lang="tr-TR" dirty="0" smtClean="0"/>
              <a:t>Learning general models from a data of particular examples </a:t>
            </a:r>
          </a:p>
          <a:p>
            <a:pPr eaLnBrk="1" hangingPunct="1"/>
            <a:r>
              <a:rPr lang="tr-TR" dirty="0" smtClean="0"/>
              <a:t>Data is cheap and abundant (data warehouses, data marts); knowledge is expensive and scarce. </a:t>
            </a:r>
          </a:p>
          <a:p>
            <a:pPr eaLnBrk="1" hangingPunct="1"/>
            <a:r>
              <a:rPr lang="tr-TR" dirty="0" smtClean="0"/>
              <a:t>Example in retail: Customer transactions to consumer behavior: </a:t>
            </a:r>
          </a:p>
          <a:p>
            <a:pPr lvl="1" eaLnBrk="1" hangingPunct="1">
              <a:buFont typeface="Wingdings" pitchFamily="2" charset="2"/>
              <a:buNone/>
            </a:pPr>
            <a:r>
              <a:rPr lang="tr-TR" sz="2400" dirty="0" smtClean="0"/>
              <a:t>	</a:t>
            </a:r>
            <a:r>
              <a:rPr lang="tr-TR" i="1" dirty="0" smtClean="0"/>
              <a:t>People </a:t>
            </a:r>
            <a:r>
              <a:rPr lang="tr-TR" sz="2600" i="1" dirty="0" smtClean="0"/>
              <a:t>who</a:t>
            </a:r>
            <a:r>
              <a:rPr lang="tr-TR" i="1" dirty="0" smtClean="0"/>
              <a:t> bought “Da Vinci Code” also bought “The Five People You Meet in Heaven”  (www.amazon.com)</a:t>
            </a:r>
          </a:p>
          <a:p>
            <a:pPr eaLnBrk="1" hangingPunct="1"/>
            <a:r>
              <a:rPr lang="tr-TR" dirty="0" smtClean="0"/>
              <a:t>Build a model that is </a:t>
            </a:r>
            <a:r>
              <a:rPr lang="tr-TR" b="1" i="1" dirty="0" smtClean="0">
                <a:solidFill>
                  <a:srgbClr val="FF0000"/>
                </a:solidFill>
              </a:rPr>
              <a:t>a good and useful approximation</a:t>
            </a:r>
            <a:r>
              <a:rPr lang="tr-TR" dirty="0" smtClean="0"/>
              <a:t> to the data.</a:t>
            </a:r>
            <a:r>
              <a:rPr lang="tr-TR" i="1" dirty="0" smtClean="0"/>
              <a:t> </a:t>
            </a:r>
            <a:r>
              <a:rPr lang="tr-TR" dirty="0" smtClean="0"/>
              <a:t> </a:t>
            </a:r>
          </a:p>
        </p:txBody>
      </p:sp>
      <p:sp>
        <p:nvSpPr>
          <p:cNvPr id="2" name="ตัวแทนวันที่ 1"/>
          <p:cNvSpPr>
            <a:spLocks noGrp="1"/>
          </p:cNvSpPr>
          <p:nvPr>
            <p:ph type="dt" sz="half" idx="10"/>
          </p:nvPr>
        </p:nvSpPr>
        <p:spPr/>
        <p:txBody>
          <a:bodyPr/>
          <a:lstStyle/>
          <a:p>
            <a:fld id="{2DBCD4F8-A1B4-4324-962C-7D93B1AE27C5}"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3889250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Visualization</a:t>
            </a:r>
          </a:p>
        </p:txBody>
      </p:sp>
      <p:sp>
        <p:nvSpPr>
          <p:cNvPr id="6" name="Rectangle 5"/>
          <p:cNvSpPr/>
          <p:nvPr/>
        </p:nvSpPr>
        <p:spPr>
          <a:xfrm>
            <a:off x="0" y="6488668"/>
            <a:ext cx="9144000" cy="523220"/>
          </a:xfrm>
          <a:prstGeom prst="rect">
            <a:avLst/>
          </a:prstGeom>
        </p:spPr>
        <p:txBody>
          <a:bodyPr wrap="square">
            <a:spAutoFit/>
          </a:bodyPr>
          <a:lstStyle/>
          <a:p>
            <a:pPr algn="ctr"/>
            <a:r>
              <a:rPr lang="en-US" dirty="0"/>
              <a:t>http://</a:t>
            </a:r>
            <a:r>
              <a:rPr lang="en-US" dirty="0" err="1"/>
              <a:t>www2.cs.uh.edu</a:t>
            </a:r>
            <a:r>
              <a:rPr lang="en-US" dirty="0"/>
              <a:t>/~</a:t>
            </a:r>
            <a:r>
              <a:rPr lang="en-US" dirty="0" err="1"/>
              <a:t>gnawali</a:t>
            </a:r>
            <a:r>
              <a:rPr lang="en-US" dirty="0"/>
              <a:t>/courses/</a:t>
            </a:r>
            <a:r>
              <a:rPr lang="en-US" dirty="0" err="1"/>
              <a:t>cosc6397-f13</a:t>
            </a:r>
            <a:endParaRPr lang="en-US" dirty="0"/>
          </a:p>
        </p:txBody>
      </p:sp>
      <p:sp>
        <p:nvSpPr>
          <p:cNvPr id="8" name="TextBox 7"/>
          <p:cNvSpPr txBox="1"/>
          <p:nvPr/>
        </p:nvSpPr>
        <p:spPr>
          <a:xfrm>
            <a:off x="2862155" y="1116435"/>
            <a:ext cx="4559582" cy="523220"/>
          </a:xfrm>
          <a:prstGeom prst="rect">
            <a:avLst/>
          </a:prstGeom>
          <a:noFill/>
        </p:spPr>
        <p:txBody>
          <a:bodyPr wrap="none" rtlCol="0">
            <a:spAutoFit/>
          </a:bodyPr>
          <a:lstStyle/>
          <a:p>
            <a:r>
              <a:rPr lang="en-US" sz="2800" b="1" dirty="0" smtClean="0">
                <a:solidFill>
                  <a:srgbClr val="002060"/>
                </a:solidFill>
              </a:rPr>
              <a:t>Improving the Understanding</a:t>
            </a:r>
            <a:endParaRPr lang="en-US" sz="2800" b="1" dirty="0">
              <a:solidFill>
                <a:srgbClr val="002060"/>
              </a:solidFill>
            </a:endParaRPr>
          </a:p>
        </p:txBody>
      </p:sp>
      <p:pic>
        <p:nvPicPr>
          <p:cNvPr id="7" name="Picture 6"/>
          <p:cNvPicPr>
            <a:picLocks noChangeAspect="1"/>
          </p:cNvPicPr>
          <p:nvPr/>
        </p:nvPicPr>
        <p:blipFill>
          <a:blip r:embed="rId3"/>
          <a:stretch>
            <a:fillRect/>
          </a:stretch>
        </p:blipFill>
        <p:spPr>
          <a:xfrm>
            <a:off x="1560910" y="1963900"/>
            <a:ext cx="6022181" cy="4200525"/>
          </a:xfrm>
          <a:prstGeom prst="rect">
            <a:avLst/>
          </a:prstGeom>
        </p:spPr>
      </p:pic>
      <p:sp>
        <p:nvSpPr>
          <p:cNvPr id="2" name="ตัวแทนวันที่ 1"/>
          <p:cNvSpPr>
            <a:spLocks noGrp="1"/>
          </p:cNvSpPr>
          <p:nvPr>
            <p:ph type="dt" sz="half" idx="10"/>
          </p:nvPr>
        </p:nvSpPr>
        <p:spPr/>
        <p:txBody>
          <a:bodyPr/>
          <a:lstStyle/>
          <a:p>
            <a:fld id="{415AC810-B127-48D0-BCC9-B0EF007D5233}"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422094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Visualization</a:t>
            </a:r>
          </a:p>
        </p:txBody>
      </p:sp>
      <p:sp>
        <p:nvSpPr>
          <p:cNvPr id="6" name="Rectangle 5"/>
          <p:cNvSpPr/>
          <p:nvPr/>
        </p:nvSpPr>
        <p:spPr>
          <a:xfrm>
            <a:off x="0" y="6488668"/>
            <a:ext cx="9144000" cy="523220"/>
          </a:xfrm>
          <a:prstGeom prst="rect">
            <a:avLst/>
          </a:prstGeom>
        </p:spPr>
        <p:txBody>
          <a:bodyPr wrap="square">
            <a:spAutoFit/>
          </a:bodyPr>
          <a:lstStyle/>
          <a:p>
            <a:pPr algn="ctr"/>
            <a:r>
              <a:rPr lang="en-US" dirty="0"/>
              <a:t>http://</a:t>
            </a:r>
            <a:r>
              <a:rPr lang="en-US" dirty="0" err="1"/>
              <a:t>www2.cs.uh.edu</a:t>
            </a:r>
            <a:r>
              <a:rPr lang="en-US" dirty="0"/>
              <a:t>/~</a:t>
            </a:r>
            <a:r>
              <a:rPr lang="en-US" dirty="0" err="1"/>
              <a:t>gnawali</a:t>
            </a:r>
            <a:r>
              <a:rPr lang="en-US" dirty="0"/>
              <a:t>/courses/</a:t>
            </a:r>
            <a:r>
              <a:rPr lang="en-US" dirty="0" err="1"/>
              <a:t>cosc6397-f13</a:t>
            </a:r>
            <a:endParaRPr lang="en-US" dirty="0"/>
          </a:p>
        </p:txBody>
      </p:sp>
      <p:sp>
        <p:nvSpPr>
          <p:cNvPr id="8" name="TextBox 7"/>
          <p:cNvSpPr txBox="1"/>
          <p:nvPr/>
        </p:nvSpPr>
        <p:spPr>
          <a:xfrm>
            <a:off x="2811743" y="1116435"/>
            <a:ext cx="3520516" cy="523220"/>
          </a:xfrm>
          <a:prstGeom prst="rect">
            <a:avLst/>
          </a:prstGeom>
          <a:noFill/>
        </p:spPr>
        <p:txBody>
          <a:bodyPr wrap="none" rtlCol="0">
            <a:spAutoFit/>
          </a:bodyPr>
          <a:lstStyle/>
          <a:p>
            <a:pPr algn="ctr"/>
            <a:r>
              <a:rPr lang="en-US" sz="2800" b="1" dirty="0">
                <a:solidFill>
                  <a:srgbClr val="002060"/>
                </a:solidFill>
              </a:rPr>
              <a:t>Summary of Principles</a:t>
            </a:r>
          </a:p>
        </p:txBody>
      </p:sp>
      <p:pic>
        <p:nvPicPr>
          <p:cNvPr id="9" name="Picture 8"/>
          <p:cNvPicPr>
            <a:picLocks noChangeAspect="1"/>
          </p:cNvPicPr>
          <p:nvPr/>
        </p:nvPicPr>
        <p:blipFill>
          <a:blip r:embed="rId3"/>
          <a:stretch>
            <a:fillRect/>
          </a:stretch>
        </p:blipFill>
        <p:spPr>
          <a:xfrm>
            <a:off x="1764506" y="1930561"/>
            <a:ext cx="5614988" cy="4267200"/>
          </a:xfrm>
          <a:prstGeom prst="rect">
            <a:avLst/>
          </a:prstGeom>
        </p:spPr>
      </p:pic>
      <p:sp>
        <p:nvSpPr>
          <p:cNvPr id="2" name="ตัวแทนวันที่ 1"/>
          <p:cNvSpPr>
            <a:spLocks noGrp="1"/>
          </p:cNvSpPr>
          <p:nvPr>
            <p:ph type="dt" sz="half" idx="10"/>
          </p:nvPr>
        </p:nvSpPr>
        <p:spPr/>
        <p:txBody>
          <a:bodyPr/>
          <a:lstStyle/>
          <a:p>
            <a:fld id="{31E77B6E-8506-46F2-830F-3DCB3D4AC28C}"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479031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783420" y="420257"/>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Visualization</a:t>
            </a:r>
          </a:p>
        </p:txBody>
      </p:sp>
      <p:sp>
        <p:nvSpPr>
          <p:cNvPr id="6" name="Rectangle 5"/>
          <p:cNvSpPr/>
          <p:nvPr/>
        </p:nvSpPr>
        <p:spPr>
          <a:xfrm>
            <a:off x="0" y="6488668"/>
            <a:ext cx="9144000" cy="1384995"/>
          </a:xfrm>
          <a:prstGeom prst="rect">
            <a:avLst/>
          </a:prstGeom>
        </p:spPr>
        <p:txBody>
          <a:bodyPr wrap="square">
            <a:spAutoFit/>
          </a:bodyPr>
          <a:lstStyle/>
          <a:p>
            <a:pPr algn="ctr"/>
            <a:r>
              <a:rPr lang="en-US" dirty="0"/>
              <a:t>http://</a:t>
            </a:r>
            <a:r>
              <a:rPr lang="en-US" dirty="0" err="1"/>
              <a:t>optimalbi.com</a:t>
            </a:r>
            <a:r>
              <a:rPr lang="en-US" dirty="0"/>
              <a:t>/blog/2017/02/17/gartner-magic-quadrant-for-business-intelligence-2017-cloud-is-coming-slowly/</a:t>
            </a:r>
          </a:p>
        </p:txBody>
      </p:sp>
      <p:pic>
        <p:nvPicPr>
          <p:cNvPr id="7" name="Picture 6"/>
          <p:cNvPicPr>
            <a:picLocks noChangeAspect="1"/>
          </p:cNvPicPr>
          <p:nvPr/>
        </p:nvPicPr>
        <p:blipFill>
          <a:blip r:embed="rId3"/>
          <a:stretch>
            <a:fillRect/>
          </a:stretch>
        </p:blipFill>
        <p:spPr>
          <a:xfrm>
            <a:off x="2689580" y="882692"/>
            <a:ext cx="4197974" cy="5605977"/>
          </a:xfrm>
          <a:prstGeom prst="rect">
            <a:avLst/>
          </a:prstGeom>
        </p:spPr>
      </p:pic>
      <p:sp>
        <p:nvSpPr>
          <p:cNvPr id="2" name="ตัวแทนวันที่ 1"/>
          <p:cNvSpPr>
            <a:spLocks noGrp="1"/>
          </p:cNvSpPr>
          <p:nvPr>
            <p:ph type="dt" sz="half" idx="10"/>
          </p:nvPr>
        </p:nvSpPr>
        <p:spPr/>
        <p:txBody>
          <a:bodyPr/>
          <a:lstStyle/>
          <a:p>
            <a:fld id="{B62FD74B-7BC3-4EA5-AAE1-97235F2CDDB3}"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2839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Visualization</a:t>
            </a:r>
          </a:p>
        </p:txBody>
      </p:sp>
      <p:pic>
        <p:nvPicPr>
          <p:cNvPr id="7"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947" y="2915932"/>
            <a:ext cx="1386258" cy="12938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2170399" y="1262014"/>
            <a:ext cx="6732969" cy="5464941"/>
          </a:xfrm>
          <a:prstGeom prst="rect">
            <a:avLst/>
          </a:prstGeom>
        </p:spPr>
      </p:pic>
      <p:sp>
        <p:nvSpPr>
          <p:cNvPr id="2" name="ตัวแทนวันที่ 1"/>
          <p:cNvSpPr>
            <a:spLocks noGrp="1"/>
          </p:cNvSpPr>
          <p:nvPr>
            <p:ph type="dt" sz="half" idx="10"/>
          </p:nvPr>
        </p:nvSpPr>
        <p:spPr/>
        <p:txBody>
          <a:bodyPr/>
          <a:lstStyle/>
          <a:p>
            <a:fld id="{41C9B280-9132-4984-A56A-E5C4C1CA9C95}"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200404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Visualization</a:t>
            </a:r>
          </a:p>
        </p:txBody>
      </p:sp>
      <p:pic>
        <p:nvPicPr>
          <p:cNvPr id="5" name="Picture 4"/>
          <p:cNvPicPr>
            <a:picLocks noChangeAspect="1"/>
          </p:cNvPicPr>
          <p:nvPr/>
        </p:nvPicPr>
        <p:blipFill>
          <a:blip r:embed="rId3"/>
          <a:stretch>
            <a:fillRect/>
          </a:stretch>
        </p:blipFill>
        <p:spPr>
          <a:xfrm>
            <a:off x="1619290" y="1325362"/>
            <a:ext cx="6699502" cy="5532639"/>
          </a:xfrm>
          <a:prstGeom prst="rect">
            <a:avLst/>
          </a:prstGeom>
        </p:spPr>
      </p:pic>
      <p:sp>
        <p:nvSpPr>
          <p:cNvPr id="2" name="ตัวแทนวันที่ 1"/>
          <p:cNvSpPr>
            <a:spLocks noGrp="1"/>
          </p:cNvSpPr>
          <p:nvPr>
            <p:ph type="dt" sz="half" idx="10"/>
          </p:nvPr>
        </p:nvSpPr>
        <p:spPr/>
        <p:txBody>
          <a:bodyPr/>
          <a:lstStyle/>
          <a:p>
            <a:fld id="{6FB70A20-4425-4593-BF28-F9F5EC5E8099}"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651620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Visualization</a:t>
            </a:r>
          </a:p>
        </p:txBody>
      </p:sp>
      <p:pic>
        <p:nvPicPr>
          <p:cNvPr id="4" name="Picture 3"/>
          <p:cNvPicPr>
            <a:picLocks noChangeAspect="1"/>
          </p:cNvPicPr>
          <p:nvPr/>
        </p:nvPicPr>
        <p:blipFill>
          <a:blip r:embed="rId3"/>
          <a:stretch>
            <a:fillRect/>
          </a:stretch>
        </p:blipFill>
        <p:spPr>
          <a:xfrm>
            <a:off x="1819189" y="1352380"/>
            <a:ext cx="5505620" cy="5505620"/>
          </a:xfrm>
          <a:prstGeom prst="rect">
            <a:avLst/>
          </a:prstGeom>
        </p:spPr>
      </p:pic>
      <p:sp>
        <p:nvSpPr>
          <p:cNvPr id="2" name="ตัวแทนวันที่ 1"/>
          <p:cNvSpPr>
            <a:spLocks noGrp="1"/>
          </p:cNvSpPr>
          <p:nvPr>
            <p:ph type="dt" sz="half" idx="10"/>
          </p:nvPr>
        </p:nvSpPr>
        <p:spPr/>
        <p:txBody>
          <a:bodyPr/>
          <a:lstStyle/>
          <a:p>
            <a:fld id="{1696E3AF-105E-4BFE-BA1F-21D9888C9979}"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97289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Visualization</a:t>
            </a:r>
          </a:p>
        </p:txBody>
      </p:sp>
      <p:pic>
        <p:nvPicPr>
          <p:cNvPr id="5" name="Picture 4"/>
          <p:cNvPicPr>
            <a:picLocks noChangeAspect="1"/>
          </p:cNvPicPr>
          <p:nvPr/>
        </p:nvPicPr>
        <p:blipFill>
          <a:blip r:embed="rId3"/>
          <a:stretch>
            <a:fillRect/>
          </a:stretch>
        </p:blipFill>
        <p:spPr>
          <a:xfrm>
            <a:off x="1001899" y="1453914"/>
            <a:ext cx="7720997" cy="5404086"/>
          </a:xfrm>
          <a:prstGeom prst="rect">
            <a:avLst/>
          </a:prstGeom>
        </p:spPr>
      </p:pic>
      <p:sp>
        <p:nvSpPr>
          <p:cNvPr id="2" name="ตัวแทนวันที่ 1"/>
          <p:cNvSpPr>
            <a:spLocks noGrp="1"/>
          </p:cNvSpPr>
          <p:nvPr>
            <p:ph type="dt" sz="half" idx="10"/>
          </p:nvPr>
        </p:nvSpPr>
        <p:spPr/>
        <p:txBody>
          <a:bodyPr/>
          <a:lstStyle/>
          <a:p>
            <a:fld id="{A274D422-914C-4922-9BD0-21BACFF6E35E}"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736581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Visualization</a:t>
            </a:r>
          </a:p>
        </p:txBody>
      </p:sp>
      <p:pic>
        <p:nvPicPr>
          <p:cNvPr id="4" name="Picture 2" descr="Image result for tableau pric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152" y="2216387"/>
            <a:ext cx="4407694" cy="3076575"/>
          </a:xfrm>
          <a:prstGeom prst="rect">
            <a:avLst/>
          </a:prstGeom>
          <a:noFill/>
          <a:extLst>
            <a:ext uri="{909E8E84-426E-40DD-AFC4-6F175D3DCCD1}">
              <a14:hiddenFill xmlns:a14="http://schemas.microsoft.com/office/drawing/2010/main">
                <a:solidFill>
                  <a:srgbClr val="FFFFFF"/>
                </a:solidFill>
              </a14:hiddenFill>
            </a:ext>
          </a:extLst>
        </p:spPr>
      </p:pic>
      <p:sp>
        <p:nvSpPr>
          <p:cNvPr id="2" name="ตัวแทนวันที่ 1"/>
          <p:cNvSpPr>
            <a:spLocks noGrp="1"/>
          </p:cNvSpPr>
          <p:nvPr>
            <p:ph type="dt" sz="half" idx="10"/>
          </p:nvPr>
        </p:nvSpPr>
        <p:spPr/>
        <p:txBody>
          <a:bodyPr/>
          <a:lstStyle/>
          <a:p>
            <a:fld id="{D6452884-83A6-48D4-8A58-E939D89443F2}"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343087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tr-TR" smtClean="0"/>
              <a:t>Resources: Datasets</a:t>
            </a:r>
          </a:p>
        </p:txBody>
      </p:sp>
      <p:sp>
        <p:nvSpPr>
          <p:cNvPr id="21508" name="Rectangle 3"/>
          <p:cNvSpPr>
            <a:spLocks noGrp="1" noChangeArrowheads="1"/>
          </p:cNvSpPr>
          <p:nvPr>
            <p:ph type="body" idx="1"/>
          </p:nvPr>
        </p:nvSpPr>
        <p:spPr/>
        <p:txBody>
          <a:bodyPr/>
          <a:lstStyle/>
          <a:p>
            <a:pPr eaLnBrk="1" hangingPunct="1"/>
            <a:r>
              <a:rPr lang="tr-TR" smtClean="0"/>
              <a:t>UCI Repository: </a:t>
            </a:r>
            <a:r>
              <a:rPr lang="tr-TR" sz="2000" smtClean="0">
                <a:solidFill>
                  <a:srgbClr val="3333FF"/>
                </a:solidFill>
                <a:hlinkClick r:id="rId2"/>
              </a:rPr>
              <a:t>http://www.ics.uci.edu/~mlearn/MLRepository.html</a:t>
            </a:r>
            <a:endParaRPr lang="tr-TR" sz="2000" smtClean="0">
              <a:solidFill>
                <a:srgbClr val="3333FF"/>
              </a:solidFill>
            </a:endParaRPr>
          </a:p>
          <a:p>
            <a:pPr eaLnBrk="1" hangingPunct="1"/>
            <a:r>
              <a:rPr lang="tr-TR" smtClean="0"/>
              <a:t>UCI KDD Archive: </a:t>
            </a:r>
            <a:r>
              <a:rPr lang="tr-TR" sz="2000" smtClean="0">
                <a:hlinkClick r:id="rId3"/>
              </a:rPr>
              <a:t>http://kdd.ics.uci.edu/summary.data.application.html</a:t>
            </a:r>
            <a:endParaRPr lang="tr-TR" sz="2000" smtClean="0"/>
          </a:p>
          <a:p>
            <a:pPr eaLnBrk="1" hangingPunct="1"/>
            <a:r>
              <a:rPr lang="tr-TR" smtClean="0"/>
              <a:t>Statlib: </a:t>
            </a:r>
            <a:r>
              <a:rPr lang="tr-TR" sz="2000" smtClean="0">
                <a:hlinkClick r:id="rId4"/>
              </a:rPr>
              <a:t>http://lib.stat.cmu.edu/</a:t>
            </a:r>
            <a:endParaRPr lang="tr-TR" sz="2000" smtClean="0"/>
          </a:p>
          <a:p>
            <a:pPr eaLnBrk="1" hangingPunct="1"/>
            <a:r>
              <a:rPr lang="tr-TR" smtClean="0"/>
              <a:t>Delve: </a:t>
            </a:r>
            <a:r>
              <a:rPr lang="tr-TR" sz="2000" smtClean="0">
                <a:hlinkClick r:id="rId5"/>
              </a:rPr>
              <a:t>http://www.cs.utoronto.ca/~delve/</a:t>
            </a:r>
            <a:endParaRPr lang="tr-TR" sz="2000" smtClean="0"/>
          </a:p>
        </p:txBody>
      </p:sp>
      <p:sp>
        <p:nvSpPr>
          <p:cNvPr id="2" name="ตัวแทนวันที่ 1"/>
          <p:cNvSpPr>
            <a:spLocks noGrp="1"/>
          </p:cNvSpPr>
          <p:nvPr>
            <p:ph type="dt" sz="half" idx="10"/>
          </p:nvPr>
        </p:nvSpPr>
        <p:spPr/>
        <p:txBody>
          <a:bodyPr/>
          <a:lstStyle/>
          <a:p>
            <a:fld id="{31BF1BF1-51D5-4E28-8237-452B0FC815ED}"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6452375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endParaRPr lang="th-TH"/>
          </a:p>
        </p:txBody>
      </p:sp>
      <p:sp>
        <p:nvSpPr>
          <p:cNvPr id="3" name="ตัวแทนเนื้อหา 2"/>
          <p:cNvSpPr>
            <a:spLocks noGrp="1"/>
          </p:cNvSpPr>
          <p:nvPr>
            <p:ph idx="1"/>
          </p:nvPr>
        </p:nvSpPr>
        <p:spPr/>
        <p:txBody>
          <a:bodyPr>
            <a:normAutofit fontScale="70000" lnSpcReduction="20000"/>
          </a:bodyPr>
          <a:lstStyle/>
          <a:p>
            <a:r>
              <a:rPr lang="en-US" dirty="0"/>
              <a:t>#This will launch R interpreter and you will get a prompt &gt; where you can start typing your program as follows −</a:t>
            </a:r>
          </a:p>
          <a:p>
            <a:r>
              <a:rPr lang="en-US" dirty="0" err="1"/>
              <a:t>myString</a:t>
            </a:r>
            <a:r>
              <a:rPr lang="en-US" dirty="0"/>
              <a:t> &lt;- "Hello, World!"</a:t>
            </a:r>
          </a:p>
          <a:p>
            <a:r>
              <a:rPr lang="en-US" dirty="0" err="1" smtClean="0"/>
              <a:t>myString</a:t>
            </a:r>
            <a:r>
              <a:rPr lang="en-US" dirty="0" smtClean="0"/>
              <a:t> &lt;- "Hello, World!" print ( </a:t>
            </a:r>
            <a:r>
              <a:rPr lang="en-US" dirty="0" err="1" smtClean="0"/>
              <a:t>myString</a:t>
            </a:r>
            <a:r>
              <a:rPr lang="en-US" dirty="0" smtClean="0"/>
              <a:t>) </a:t>
            </a:r>
          </a:p>
          <a:p>
            <a:r>
              <a:rPr lang="en-US" dirty="0" smtClean="0"/>
              <a:t># My first program in R Programming </a:t>
            </a:r>
            <a:r>
              <a:rPr lang="en-US" dirty="0" err="1" smtClean="0"/>
              <a:t>myString</a:t>
            </a:r>
            <a:r>
              <a:rPr lang="en-US" dirty="0" smtClean="0"/>
              <a:t> </a:t>
            </a:r>
          </a:p>
          <a:p>
            <a:r>
              <a:rPr lang="en-US" dirty="0" smtClean="0"/>
              <a:t>&lt;- "Hello, World!" </a:t>
            </a:r>
          </a:p>
          <a:p>
            <a:r>
              <a:rPr lang="en-US" dirty="0" smtClean="0"/>
              <a:t>print ( </a:t>
            </a:r>
            <a:r>
              <a:rPr lang="en-US" dirty="0" err="1" smtClean="0"/>
              <a:t>myString</a:t>
            </a:r>
            <a:r>
              <a:rPr lang="en-US" dirty="0" smtClean="0"/>
              <a:t>) </a:t>
            </a:r>
          </a:p>
          <a:p>
            <a:r>
              <a:rPr lang="en-US" dirty="0" smtClean="0"/>
              <a:t># My first program in R Programming </a:t>
            </a:r>
          </a:p>
          <a:p>
            <a:r>
              <a:rPr lang="en-US" dirty="0" smtClean="0"/>
              <a:t>if(FALSE) { "This is a demo for multi-line comments and it should be put inside either a single OR double quote" } </a:t>
            </a:r>
            <a:r>
              <a:rPr lang="en-US" dirty="0" err="1" smtClean="0"/>
              <a:t>myString</a:t>
            </a:r>
            <a:r>
              <a:rPr lang="en-US" dirty="0" smtClean="0"/>
              <a:t> &lt;- "Hello, World!" print ( </a:t>
            </a:r>
            <a:r>
              <a:rPr lang="en-US" dirty="0" err="1" smtClean="0"/>
              <a:t>myString</a:t>
            </a:r>
            <a:r>
              <a:rPr lang="en-US" dirty="0" smtClean="0"/>
              <a:t>) # Create a vector. apple &lt;- c('</a:t>
            </a:r>
            <a:r>
              <a:rPr lang="en-US" dirty="0" err="1" smtClean="0"/>
              <a:t>red','green',"yellow</a:t>
            </a:r>
            <a:r>
              <a:rPr lang="en-US" dirty="0" smtClean="0"/>
              <a:t>") print(apple) # Get the class of the vector. print(class(apple)) # Create a list. list1 &lt;- list(c(2,5,3),21.3,sin) # Print the list. print(list1)</a:t>
            </a:r>
            <a:endParaRPr lang="th-TH" dirty="0"/>
          </a:p>
        </p:txBody>
      </p:sp>
      <p:sp>
        <p:nvSpPr>
          <p:cNvPr id="4" name="ตัวแทนวันที่ 3"/>
          <p:cNvSpPr>
            <a:spLocks noGrp="1"/>
          </p:cNvSpPr>
          <p:nvPr>
            <p:ph type="dt" sz="half" idx="10"/>
          </p:nvPr>
        </p:nvSpPr>
        <p:spPr/>
        <p:txBody>
          <a:bodyPr/>
          <a:lstStyle/>
          <a:p>
            <a:fld id="{694CD68C-002E-4B77-BC81-F744BE4E98FA}"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284099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tr-TR" smtClean="0"/>
              <a:t>What is Machine Learning?</a:t>
            </a:r>
          </a:p>
        </p:txBody>
      </p:sp>
      <p:sp>
        <p:nvSpPr>
          <p:cNvPr id="107523" name="Rectangle 3"/>
          <p:cNvSpPr>
            <a:spLocks noGrp="1" noChangeArrowheads="1"/>
          </p:cNvSpPr>
          <p:nvPr>
            <p:ph type="body" idx="1"/>
          </p:nvPr>
        </p:nvSpPr>
        <p:spPr>
          <a:xfrm>
            <a:off x="457200" y="1285875"/>
            <a:ext cx="8229600" cy="4581525"/>
          </a:xfrm>
        </p:spPr>
        <p:txBody>
          <a:bodyPr>
            <a:normAutofit fontScale="85000" lnSpcReduction="20000"/>
          </a:bodyPr>
          <a:lstStyle/>
          <a:p>
            <a:pPr eaLnBrk="1" hangingPunct="1">
              <a:defRPr/>
            </a:pPr>
            <a:endParaRPr lang="en-US" dirty="0" smtClean="0"/>
          </a:p>
          <a:p>
            <a:pPr eaLnBrk="1" hangingPunct="1">
              <a:defRPr/>
            </a:pPr>
            <a:r>
              <a:rPr lang="en-US" dirty="0" smtClean="0"/>
              <a:t>Machine Learning</a:t>
            </a:r>
          </a:p>
          <a:p>
            <a:pPr lvl="1" eaLnBrk="1" hangingPunct="1">
              <a:defRPr/>
            </a:pPr>
            <a:r>
              <a:rPr lang="en-US" dirty="0" smtClean="0">
                <a:ea typeface="+mn-ea"/>
                <a:cs typeface="+mn-cs"/>
              </a:rPr>
              <a:t>Study of algorithms that</a:t>
            </a:r>
          </a:p>
          <a:p>
            <a:pPr lvl="1" eaLnBrk="1" hangingPunct="1">
              <a:defRPr/>
            </a:pPr>
            <a:r>
              <a:rPr lang="en-US" dirty="0" smtClean="0">
                <a:ea typeface="+mn-ea"/>
                <a:cs typeface="+mn-cs"/>
              </a:rPr>
              <a:t>improve their performance</a:t>
            </a:r>
          </a:p>
          <a:p>
            <a:pPr lvl="1" eaLnBrk="1" hangingPunct="1">
              <a:defRPr/>
            </a:pPr>
            <a:r>
              <a:rPr lang="en-US" dirty="0" smtClean="0">
                <a:ea typeface="+mn-ea"/>
                <a:cs typeface="+mn-cs"/>
              </a:rPr>
              <a:t>at some task</a:t>
            </a:r>
          </a:p>
          <a:p>
            <a:pPr lvl="1" eaLnBrk="1" hangingPunct="1">
              <a:defRPr/>
            </a:pPr>
            <a:r>
              <a:rPr lang="en-US" dirty="0" smtClean="0">
                <a:ea typeface="+mn-ea"/>
                <a:cs typeface="+mn-cs"/>
              </a:rPr>
              <a:t>with experience</a:t>
            </a:r>
          </a:p>
          <a:p>
            <a:pPr eaLnBrk="1" hangingPunct="1">
              <a:defRPr/>
            </a:pPr>
            <a:r>
              <a:rPr lang="tr-TR" dirty="0" smtClean="0"/>
              <a:t>Optimize a performance criterion using example data or past experience.</a:t>
            </a:r>
          </a:p>
          <a:p>
            <a:pPr eaLnBrk="1" hangingPunct="1">
              <a:defRPr/>
            </a:pPr>
            <a:r>
              <a:rPr lang="tr-TR" dirty="0" smtClean="0"/>
              <a:t>Role of Statistics: Inference from a sample</a:t>
            </a:r>
          </a:p>
          <a:p>
            <a:pPr eaLnBrk="1" hangingPunct="1">
              <a:defRPr/>
            </a:pPr>
            <a:r>
              <a:rPr lang="tr-TR" dirty="0" smtClean="0"/>
              <a:t>Role of Computer science: Efficient algorithms to</a:t>
            </a:r>
          </a:p>
          <a:p>
            <a:pPr lvl="1" eaLnBrk="1" hangingPunct="1">
              <a:defRPr/>
            </a:pPr>
            <a:r>
              <a:rPr lang="tr-TR" sz="2400" dirty="0" smtClean="0"/>
              <a:t>Solve the optimization problem</a:t>
            </a:r>
          </a:p>
          <a:p>
            <a:pPr lvl="1" eaLnBrk="1" hangingPunct="1">
              <a:defRPr/>
            </a:pPr>
            <a:r>
              <a:rPr lang="tr-TR" sz="2400" dirty="0" smtClean="0"/>
              <a:t>Representing and evaluating the model for inference</a:t>
            </a:r>
          </a:p>
        </p:txBody>
      </p:sp>
      <p:sp>
        <p:nvSpPr>
          <p:cNvPr id="2" name="ตัวแทนวันที่ 1"/>
          <p:cNvSpPr>
            <a:spLocks noGrp="1"/>
          </p:cNvSpPr>
          <p:nvPr>
            <p:ph type="dt" sz="half" idx="10"/>
          </p:nvPr>
        </p:nvSpPr>
        <p:spPr/>
        <p:txBody>
          <a:bodyPr/>
          <a:lstStyle/>
          <a:p>
            <a:fld id="{3F1DAD8F-F942-4660-AF6E-4656AAE5826A}"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3012731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smtClean="0"/>
              <a:t>Communication with R</a:t>
            </a:r>
          </a:p>
        </p:txBody>
      </p:sp>
      <p:sp>
        <p:nvSpPr>
          <p:cNvPr id="15363" name="Content Placeholder 2"/>
          <p:cNvSpPr>
            <a:spLocks noGrp="1"/>
          </p:cNvSpPr>
          <p:nvPr>
            <p:ph idx="1"/>
          </p:nvPr>
        </p:nvSpPr>
        <p:spPr/>
        <p:txBody>
          <a:bodyPr/>
          <a:lstStyle/>
          <a:p>
            <a:pPr eaLnBrk="1" hangingPunct="1"/>
            <a:r>
              <a:rPr lang="en-US" smtClean="0"/>
              <a:t>In my opinion, the R/S language has become the most common language for communication in the fields of Statistics and and Data Analysis.</a:t>
            </a:r>
          </a:p>
          <a:p>
            <a:pPr eaLnBrk="1" hangingPunct="1"/>
            <a:r>
              <a:rPr lang="en-US" smtClean="0"/>
              <a:t>Books are being written now with R presented directly placed within the text.  </a:t>
            </a:r>
          </a:p>
          <a:p>
            <a:pPr eaLnBrk="1" hangingPunct="1"/>
            <a:r>
              <a:rPr lang="en-US" smtClean="0"/>
              <a:t>SV use R, for example</a:t>
            </a:r>
          </a:p>
          <a:p>
            <a:pPr eaLnBrk="1" hangingPunct="1"/>
            <a:r>
              <a:rPr lang="en-US" smtClean="0"/>
              <a:t>Excellent for teaching.</a:t>
            </a:r>
          </a:p>
          <a:p>
            <a:pPr eaLnBrk="1" hangingPunct="1"/>
            <a:endParaRPr lang="en-US" smtClean="0"/>
          </a:p>
        </p:txBody>
      </p:sp>
      <p:sp>
        <p:nvSpPr>
          <p:cNvPr id="2" name="ตัวแทนวันที่ 1"/>
          <p:cNvSpPr>
            <a:spLocks noGrp="1"/>
          </p:cNvSpPr>
          <p:nvPr>
            <p:ph type="dt" sz="half" idx="10"/>
          </p:nvPr>
        </p:nvSpPr>
        <p:spPr/>
        <p:txBody>
          <a:bodyPr/>
          <a:lstStyle/>
          <a:p>
            <a:fld id="{0F44F279-FD20-4D1A-8AF2-97230CF978A7}"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1024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smtClean="0"/>
              <a:t>R Software</a:t>
            </a:r>
          </a:p>
        </p:txBody>
      </p:sp>
      <p:sp>
        <p:nvSpPr>
          <p:cNvPr id="16387" name="Content Placeholder 2"/>
          <p:cNvSpPr>
            <a:spLocks noGrp="1"/>
          </p:cNvSpPr>
          <p:nvPr>
            <p:ph idx="1"/>
          </p:nvPr>
        </p:nvSpPr>
        <p:spPr/>
        <p:txBody>
          <a:bodyPr/>
          <a:lstStyle/>
          <a:p>
            <a:pPr eaLnBrk="1" hangingPunct="1"/>
            <a:r>
              <a:rPr lang="en-US" smtClean="0"/>
              <a:t>To download R</a:t>
            </a:r>
          </a:p>
          <a:p>
            <a:pPr eaLnBrk="1" hangingPunct="1"/>
            <a:r>
              <a:rPr lang="en-US" smtClean="0">
                <a:hlinkClick r:id="rId2"/>
              </a:rPr>
              <a:t>http://www.r-project.org/</a:t>
            </a:r>
            <a:endParaRPr lang="en-US" smtClean="0"/>
          </a:p>
          <a:p>
            <a:pPr eaLnBrk="1" hangingPunct="1"/>
            <a:r>
              <a:rPr lang="en-US" smtClean="0">
                <a:hlinkClick r:id="rId3"/>
              </a:rPr>
              <a:t>CRAN</a:t>
            </a:r>
            <a:endParaRPr lang="en-US" smtClean="0"/>
          </a:p>
          <a:p>
            <a:pPr eaLnBrk="1" hangingPunct="1"/>
            <a:endParaRPr lang="en-US" smtClean="0">
              <a:hlinkClick r:id=""/>
            </a:endParaRPr>
          </a:p>
          <a:p>
            <a:pPr eaLnBrk="1" hangingPunct="1"/>
            <a:r>
              <a:rPr lang="en-US" smtClean="0">
                <a:hlinkClick r:id=""/>
              </a:rPr>
              <a:t>Manuals</a:t>
            </a:r>
            <a:endParaRPr lang="en-US" smtClean="0"/>
          </a:p>
          <a:p>
            <a:pPr eaLnBrk="1" hangingPunct="1"/>
            <a:r>
              <a:rPr lang="en-US" smtClean="0">
                <a:hlinkClick r:id="rId4"/>
              </a:rPr>
              <a:t>The R Journal</a:t>
            </a:r>
            <a:endParaRPr lang="en-US" smtClean="0"/>
          </a:p>
          <a:p>
            <a:pPr eaLnBrk="1" hangingPunct="1"/>
            <a:r>
              <a:rPr lang="en-US" smtClean="0">
                <a:hlinkClick r:id="rId5"/>
              </a:rPr>
              <a:t>Books</a:t>
            </a:r>
            <a:endParaRPr lang="en-US" smtClean="0"/>
          </a:p>
          <a:p>
            <a:pPr eaLnBrk="1" hangingPunct="1"/>
            <a:endParaRPr lang="en-US" smtClean="0"/>
          </a:p>
          <a:p>
            <a:pPr eaLnBrk="1" hangingPunct="1"/>
            <a:endParaRPr lang="en-US" smtClean="0"/>
          </a:p>
        </p:txBody>
      </p:sp>
      <p:sp>
        <p:nvSpPr>
          <p:cNvPr id="2" name="ตัวแทนวันที่ 1"/>
          <p:cNvSpPr>
            <a:spLocks noGrp="1"/>
          </p:cNvSpPr>
          <p:nvPr>
            <p:ph type="dt" sz="half" idx="10"/>
          </p:nvPr>
        </p:nvSpPr>
        <p:spPr/>
        <p:txBody>
          <a:bodyPr/>
          <a:lstStyle/>
          <a:p>
            <a:fld id="{8D0472FE-EA8B-4E60-9F65-5736E295666B}"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670546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smtClean="0"/>
              <a:t>R Software</a:t>
            </a:r>
          </a:p>
        </p:txBody>
      </p:sp>
      <p:pic>
        <p:nvPicPr>
          <p:cNvPr id="17411"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752600"/>
            <a:ext cx="8228013" cy="4313238"/>
          </a:xfrm>
        </p:spPr>
      </p:pic>
      <p:sp>
        <p:nvSpPr>
          <p:cNvPr id="2" name="ตัวแทนวันที่ 1"/>
          <p:cNvSpPr>
            <a:spLocks noGrp="1"/>
          </p:cNvSpPr>
          <p:nvPr>
            <p:ph type="dt" sz="half" idx="10"/>
          </p:nvPr>
        </p:nvSpPr>
        <p:spPr/>
        <p:txBody>
          <a:bodyPr/>
          <a:lstStyle/>
          <a:p>
            <a:fld id="{AAB0177E-AEFB-4630-94D4-D85F894A6C13}"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377018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smtClean="0"/>
              <a:t>R Interfaces</a:t>
            </a:r>
          </a:p>
        </p:txBody>
      </p:sp>
      <p:sp>
        <p:nvSpPr>
          <p:cNvPr id="18435" name="Content Placeholder 2"/>
          <p:cNvSpPr>
            <a:spLocks noGrp="1"/>
          </p:cNvSpPr>
          <p:nvPr>
            <p:ph idx="1"/>
          </p:nvPr>
        </p:nvSpPr>
        <p:spPr/>
        <p:txBody>
          <a:bodyPr/>
          <a:lstStyle/>
          <a:p>
            <a:pPr eaLnBrk="1" hangingPunct="1"/>
            <a:r>
              <a:rPr lang="en-US" smtClean="0"/>
              <a:t>RWinEdt</a:t>
            </a:r>
          </a:p>
          <a:p>
            <a:pPr eaLnBrk="1" hangingPunct="1"/>
            <a:r>
              <a:rPr lang="en-US" smtClean="0"/>
              <a:t>Tinn-R</a:t>
            </a:r>
          </a:p>
          <a:p>
            <a:pPr eaLnBrk="1" hangingPunct="1"/>
            <a:r>
              <a:rPr lang="en-US" smtClean="0"/>
              <a:t>JGR (Java Gui for R)</a:t>
            </a:r>
          </a:p>
          <a:p>
            <a:pPr eaLnBrk="1" hangingPunct="1"/>
            <a:r>
              <a:rPr lang="en-US" smtClean="0"/>
              <a:t>Emacs + ESS</a:t>
            </a:r>
          </a:p>
          <a:p>
            <a:pPr eaLnBrk="1" hangingPunct="1"/>
            <a:r>
              <a:rPr lang="en-US" smtClean="0"/>
              <a:t>Rattle</a:t>
            </a:r>
          </a:p>
          <a:p>
            <a:pPr eaLnBrk="1" hangingPunct="1"/>
            <a:r>
              <a:rPr lang="en-US" smtClean="0"/>
              <a:t>AKward </a:t>
            </a:r>
          </a:p>
          <a:p>
            <a:pPr eaLnBrk="1" hangingPunct="1"/>
            <a:r>
              <a:rPr lang="en-US" smtClean="0"/>
              <a:t>Playwith (for graphics)</a:t>
            </a:r>
          </a:p>
          <a:p>
            <a:pPr eaLnBrk="1" hangingPunct="1"/>
            <a:endParaRPr lang="en-US" smtClean="0"/>
          </a:p>
          <a:p>
            <a:pPr eaLnBrk="1" hangingPunct="1"/>
            <a:endParaRPr lang="en-US" smtClean="0"/>
          </a:p>
        </p:txBody>
      </p:sp>
      <p:sp>
        <p:nvSpPr>
          <p:cNvPr id="2" name="ตัวแทนวันที่ 1"/>
          <p:cNvSpPr>
            <a:spLocks noGrp="1"/>
          </p:cNvSpPr>
          <p:nvPr>
            <p:ph type="dt" sz="half" idx="10"/>
          </p:nvPr>
        </p:nvSpPr>
        <p:spPr/>
        <p:txBody>
          <a:bodyPr/>
          <a:lstStyle/>
          <a:p>
            <a:fld id="{48AB9594-4663-4625-969D-B4C8B859B4BF}"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6688432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smtClean="0"/>
              <a:t>R code</a:t>
            </a:r>
          </a:p>
        </p:txBody>
      </p:sp>
      <p:sp>
        <p:nvSpPr>
          <p:cNvPr id="19459" name="Content Placeholder 2"/>
          <p:cNvSpPr>
            <a:spLocks noGrp="1"/>
          </p:cNvSpPr>
          <p:nvPr>
            <p:ph idx="1"/>
          </p:nvPr>
        </p:nvSpPr>
        <p:spPr>
          <a:xfrm>
            <a:off x="1295400" y="1676400"/>
            <a:ext cx="2133600" cy="4525963"/>
          </a:xfrm>
        </p:spPr>
        <p:txBody>
          <a:bodyPr/>
          <a:lstStyle/>
          <a:p>
            <a:pPr eaLnBrk="1" hangingPunct="1">
              <a:buFont typeface="Arial" pitchFamily="34" charset="0"/>
              <a:buNone/>
            </a:pPr>
            <a:r>
              <a:rPr lang="en-US" smtClean="0"/>
              <a:t>&gt; 2+2</a:t>
            </a:r>
          </a:p>
          <a:p>
            <a:pPr eaLnBrk="1" hangingPunct="1">
              <a:buFont typeface="Arial" pitchFamily="34" charset="0"/>
              <a:buNone/>
            </a:pPr>
            <a:r>
              <a:rPr lang="en-US" smtClean="0"/>
              <a:t>[1] 4</a:t>
            </a:r>
          </a:p>
          <a:p>
            <a:pPr eaLnBrk="1" hangingPunct="1">
              <a:buFont typeface="Arial" pitchFamily="34" charset="0"/>
              <a:buNone/>
            </a:pPr>
            <a:r>
              <a:rPr lang="en-US" smtClean="0"/>
              <a:t>&gt; 2+2^2</a:t>
            </a:r>
          </a:p>
          <a:p>
            <a:pPr eaLnBrk="1" hangingPunct="1">
              <a:buFont typeface="Arial" pitchFamily="34" charset="0"/>
              <a:buNone/>
            </a:pPr>
            <a:r>
              <a:rPr lang="en-US" smtClean="0"/>
              <a:t>[1] 6</a:t>
            </a:r>
          </a:p>
          <a:p>
            <a:pPr eaLnBrk="1" hangingPunct="1">
              <a:buFont typeface="Arial" pitchFamily="34" charset="0"/>
              <a:buNone/>
            </a:pPr>
            <a:r>
              <a:rPr lang="en-US" smtClean="0"/>
              <a:t>&gt; (2+2)^2</a:t>
            </a:r>
          </a:p>
          <a:p>
            <a:pPr eaLnBrk="1" hangingPunct="1">
              <a:buFont typeface="Arial" pitchFamily="34" charset="0"/>
              <a:buNone/>
            </a:pPr>
            <a:r>
              <a:rPr lang="en-US" smtClean="0"/>
              <a:t>[1] 16</a:t>
            </a:r>
          </a:p>
        </p:txBody>
      </p:sp>
      <p:sp>
        <p:nvSpPr>
          <p:cNvPr id="19460" name="Rectangle 3"/>
          <p:cNvSpPr>
            <a:spLocks noChangeArrowheads="1"/>
          </p:cNvSpPr>
          <p:nvPr/>
        </p:nvSpPr>
        <p:spPr bwMode="auto">
          <a:xfrm>
            <a:off x="5257800" y="1600200"/>
            <a:ext cx="25146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pl-PL" sz="3200">
                <a:latin typeface="Calibri" pitchFamily="34" charset="0"/>
              </a:rPr>
              <a:t>&gt; </a:t>
            </a:r>
            <a:r>
              <a:rPr lang="pl-PL" sz="3200">
                <a:solidFill>
                  <a:srgbClr val="FF0000"/>
                </a:solidFill>
                <a:latin typeface="Calibri" pitchFamily="34" charset="0"/>
              </a:rPr>
              <a:t>sqrt</a:t>
            </a:r>
            <a:r>
              <a:rPr lang="pl-PL" sz="3200">
                <a:latin typeface="Calibri" pitchFamily="34" charset="0"/>
              </a:rPr>
              <a:t>(2)</a:t>
            </a:r>
          </a:p>
          <a:p>
            <a:r>
              <a:rPr lang="pl-PL" sz="3200">
                <a:latin typeface="Calibri" pitchFamily="34" charset="0"/>
              </a:rPr>
              <a:t>[1] 1.414214</a:t>
            </a:r>
          </a:p>
          <a:p>
            <a:r>
              <a:rPr lang="pl-PL" sz="3200">
                <a:latin typeface="Calibri" pitchFamily="34" charset="0"/>
              </a:rPr>
              <a:t>&gt; </a:t>
            </a:r>
            <a:r>
              <a:rPr lang="pl-PL" sz="3200">
                <a:solidFill>
                  <a:srgbClr val="FF0000"/>
                </a:solidFill>
                <a:latin typeface="Calibri" pitchFamily="34" charset="0"/>
              </a:rPr>
              <a:t>log</a:t>
            </a:r>
            <a:r>
              <a:rPr lang="pl-PL" sz="3200">
                <a:latin typeface="Calibri" pitchFamily="34" charset="0"/>
              </a:rPr>
              <a:t>(2)</a:t>
            </a:r>
          </a:p>
          <a:p>
            <a:r>
              <a:rPr lang="pl-PL" sz="3200">
                <a:latin typeface="Calibri" pitchFamily="34" charset="0"/>
              </a:rPr>
              <a:t>[1] 0.6931472</a:t>
            </a:r>
          </a:p>
          <a:p>
            <a:r>
              <a:rPr lang="pl-PL" sz="3200">
                <a:latin typeface="Calibri" pitchFamily="34" charset="0"/>
              </a:rPr>
              <a:t>&gt; x = 5</a:t>
            </a:r>
          </a:p>
          <a:p>
            <a:r>
              <a:rPr lang="pl-PL" sz="3200">
                <a:latin typeface="Calibri" pitchFamily="34" charset="0"/>
              </a:rPr>
              <a:t>&gt; y = 10</a:t>
            </a:r>
          </a:p>
          <a:p>
            <a:r>
              <a:rPr lang="pl-PL" sz="3200">
                <a:latin typeface="Calibri" pitchFamily="34" charset="0"/>
              </a:rPr>
              <a:t>&gt; z &lt;- x+y</a:t>
            </a:r>
          </a:p>
          <a:p>
            <a:r>
              <a:rPr lang="pl-PL" sz="3200">
                <a:latin typeface="Calibri" pitchFamily="34" charset="0"/>
              </a:rPr>
              <a:t>&gt; z</a:t>
            </a:r>
          </a:p>
          <a:p>
            <a:r>
              <a:rPr lang="pl-PL" sz="3200">
                <a:latin typeface="Calibri" pitchFamily="34" charset="0"/>
              </a:rPr>
              <a:t>[1] 15</a:t>
            </a:r>
          </a:p>
        </p:txBody>
      </p:sp>
      <p:sp>
        <p:nvSpPr>
          <p:cNvPr id="2" name="ตัวแทนวันที่ 1"/>
          <p:cNvSpPr>
            <a:spLocks noGrp="1"/>
          </p:cNvSpPr>
          <p:nvPr>
            <p:ph type="dt" sz="half" idx="10"/>
          </p:nvPr>
        </p:nvSpPr>
        <p:spPr/>
        <p:txBody>
          <a:bodyPr/>
          <a:lstStyle/>
          <a:p>
            <a:fld id="{C4CE850E-AAFC-49E8-9977-1DF9F583F5AD}"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581280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sz="4000" dirty="0" smtClean="0"/>
              <a:t/>
            </a:r>
            <a:br>
              <a:rPr lang="en-US" sz="4000" dirty="0" smtClean="0"/>
            </a:br>
            <a:r>
              <a:rPr lang="en-US" sz="4000" dirty="0" smtClean="0"/>
              <a:t>How To Set Up R on Ubuntu </a:t>
            </a:r>
            <a:br>
              <a:rPr lang="en-US" sz="4000" dirty="0" smtClean="0"/>
            </a:br>
            <a:r>
              <a:rPr lang="en-US" dirty="0"/>
              <a:t/>
            </a:r>
            <a:br>
              <a:rPr lang="en-US" dirty="0"/>
            </a:br>
            <a:endParaRPr lang="th-TH" dirty="0"/>
          </a:p>
        </p:txBody>
      </p:sp>
      <p:sp>
        <p:nvSpPr>
          <p:cNvPr id="3" name="ตัวแทนเนื้อหา 2"/>
          <p:cNvSpPr>
            <a:spLocks noGrp="1"/>
          </p:cNvSpPr>
          <p:nvPr>
            <p:ph idx="1"/>
          </p:nvPr>
        </p:nvSpPr>
        <p:spPr>
          <a:xfrm>
            <a:off x="251520" y="692696"/>
            <a:ext cx="8784976" cy="5904656"/>
          </a:xfrm>
        </p:spPr>
        <p:txBody>
          <a:bodyPr>
            <a:normAutofit fontScale="47500" lnSpcReduction="20000"/>
          </a:bodyPr>
          <a:lstStyle/>
          <a:p>
            <a:pPr marL="0" indent="0">
              <a:buNone/>
            </a:pPr>
            <a:endParaRPr lang="en-US" sz="2400" dirty="0"/>
          </a:p>
          <a:p>
            <a:pPr marL="0" indent="0">
              <a:buNone/>
            </a:pPr>
            <a:r>
              <a:rPr lang="en-US" sz="2400" dirty="0"/>
              <a:t>R packages for Ubuntu on i386 and amd64 are available for all stable Desktop releases of Ubuntu until their official end of life date. However, only the latest Long Term Support (LTS) release is fully supported.  As of May 3, 2017 the supported releases are Zesty </a:t>
            </a:r>
            <a:r>
              <a:rPr lang="en-US" sz="2400" dirty="0" err="1"/>
              <a:t>Zapus</a:t>
            </a:r>
            <a:r>
              <a:rPr lang="en-US" sz="2400" dirty="0"/>
              <a:t> (17.04), </a:t>
            </a:r>
            <a:r>
              <a:rPr lang="en-US" sz="2400" dirty="0" err="1"/>
              <a:t>Yakkety</a:t>
            </a:r>
            <a:r>
              <a:rPr lang="en-US" sz="2400" dirty="0"/>
              <a:t> Yak (16.10), </a:t>
            </a:r>
            <a:r>
              <a:rPr lang="en-US" sz="2400" dirty="0" err="1"/>
              <a:t>Xenial</a:t>
            </a:r>
            <a:r>
              <a:rPr lang="en-US" sz="2400" dirty="0"/>
              <a:t> </a:t>
            </a:r>
            <a:r>
              <a:rPr lang="en-US" sz="2400" dirty="0" err="1"/>
              <a:t>Xerus</a:t>
            </a:r>
            <a:r>
              <a:rPr lang="en-US" sz="2400" dirty="0"/>
              <a:t> (16.04; LTS), and Trusty </a:t>
            </a:r>
            <a:r>
              <a:rPr lang="en-US" sz="2400" dirty="0" err="1"/>
              <a:t>Tahr</a:t>
            </a:r>
            <a:r>
              <a:rPr lang="en-US" sz="2400" dirty="0"/>
              <a:t> (14.04; LTS).  R 3.3.0 and above is not supported for Precise Pangolin (12.04; LTS), but previous builds will remain here until end of life for 12.04.</a:t>
            </a:r>
          </a:p>
          <a:p>
            <a:pPr marL="0" indent="0">
              <a:buNone/>
            </a:pPr>
            <a:r>
              <a:rPr lang="en-US" sz="2400" dirty="0"/>
              <a:t> </a:t>
            </a:r>
          </a:p>
          <a:p>
            <a:pPr marL="0" indent="0">
              <a:buNone/>
            </a:pPr>
            <a:r>
              <a:rPr lang="en-US" sz="2400" dirty="0"/>
              <a:t>See https://wiki.ubuntu.com/Releases for details.</a:t>
            </a:r>
          </a:p>
          <a:p>
            <a:pPr marL="0" indent="0">
              <a:buNone/>
            </a:pPr>
            <a:r>
              <a:rPr lang="en-US" sz="2400" dirty="0"/>
              <a:t> </a:t>
            </a:r>
          </a:p>
          <a:p>
            <a:pPr marL="0" indent="0">
              <a:buNone/>
            </a:pPr>
            <a:r>
              <a:rPr lang="en-US" sz="2400" dirty="0"/>
              <a:t># Installation</a:t>
            </a:r>
          </a:p>
          <a:p>
            <a:pPr marL="0" indent="0">
              <a:buNone/>
            </a:pPr>
            <a:r>
              <a:rPr lang="en-US" sz="2400" dirty="0"/>
              <a:t> </a:t>
            </a:r>
          </a:p>
          <a:p>
            <a:pPr marL="0" indent="0">
              <a:buNone/>
            </a:pPr>
            <a:r>
              <a:rPr lang="en-US" sz="2400" dirty="0"/>
              <a:t>To obtain the latest R packages, add an entry like</a:t>
            </a:r>
          </a:p>
          <a:p>
            <a:pPr marL="0" indent="0">
              <a:buNone/>
            </a:pPr>
            <a:r>
              <a:rPr lang="en-US" sz="2400" dirty="0"/>
              <a:t> </a:t>
            </a:r>
          </a:p>
          <a:p>
            <a:pPr marL="0" indent="0">
              <a:buNone/>
            </a:pPr>
            <a:r>
              <a:rPr lang="en-US" sz="2400" dirty="0"/>
              <a:t>    deb https://&lt;my.favorite.cran.mirror&gt;/bin/linux/ubuntu zesty/</a:t>
            </a:r>
          </a:p>
          <a:p>
            <a:pPr marL="0" indent="0">
              <a:buNone/>
            </a:pPr>
            <a:r>
              <a:rPr lang="en-US" sz="2400" dirty="0"/>
              <a:t> </a:t>
            </a:r>
          </a:p>
          <a:p>
            <a:pPr marL="0" indent="0">
              <a:buNone/>
            </a:pPr>
            <a:r>
              <a:rPr lang="en-US" sz="2400" dirty="0"/>
              <a:t>or</a:t>
            </a:r>
          </a:p>
          <a:p>
            <a:pPr marL="0" indent="0">
              <a:buNone/>
            </a:pPr>
            <a:r>
              <a:rPr lang="en-US" sz="2400" dirty="0"/>
              <a:t> </a:t>
            </a:r>
          </a:p>
          <a:p>
            <a:pPr marL="0" indent="0">
              <a:buNone/>
            </a:pPr>
            <a:r>
              <a:rPr lang="en-US" sz="2400" dirty="0"/>
              <a:t>    deb https://&lt;my.favorite.cran.mirror&gt;/bin/linux/ubuntu </a:t>
            </a:r>
            <a:r>
              <a:rPr lang="en-US" sz="2400" dirty="0" err="1"/>
              <a:t>yakkety</a:t>
            </a:r>
            <a:r>
              <a:rPr lang="en-US" sz="2400" dirty="0"/>
              <a:t>/</a:t>
            </a:r>
          </a:p>
          <a:p>
            <a:pPr marL="0" indent="0">
              <a:buNone/>
            </a:pPr>
            <a:r>
              <a:rPr lang="en-US" sz="2400" dirty="0"/>
              <a:t>    </a:t>
            </a:r>
          </a:p>
          <a:p>
            <a:pPr marL="0" indent="0">
              <a:buNone/>
            </a:pPr>
            <a:r>
              <a:rPr lang="en-US" sz="2400" dirty="0"/>
              <a:t>or</a:t>
            </a:r>
          </a:p>
          <a:p>
            <a:pPr marL="0" indent="0">
              <a:buNone/>
            </a:pPr>
            <a:r>
              <a:rPr lang="en-US" sz="2400" dirty="0"/>
              <a:t> </a:t>
            </a:r>
          </a:p>
          <a:p>
            <a:pPr marL="0" indent="0">
              <a:buNone/>
            </a:pPr>
            <a:r>
              <a:rPr lang="en-US" sz="2400" dirty="0"/>
              <a:t>    deb https://&lt;my.favorite.cran.mirror&gt;/bin/linux/ubuntu </a:t>
            </a:r>
            <a:r>
              <a:rPr lang="en-US" sz="2400" dirty="0" err="1"/>
              <a:t>xenial</a:t>
            </a:r>
            <a:r>
              <a:rPr lang="en-US" sz="2400" dirty="0"/>
              <a:t>/</a:t>
            </a:r>
          </a:p>
          <a:p>
            <a:pPr marL="0" indent="0">
              <a:buNone/>
            </a:pPr>
            <a:r>
              <a:rPr lang="en-US" sz="2400" dirty="0"/>
              <a:t> </a:t>
            </a:r>
          </a:p>
          <a:p>
            <a:pPr marL="0" indent="0">
              <a:buNone/>
            </a:pPr>
            <a:r>
              <a:rPr lang="en-US" sz="2400" dirty="0"/>
              <a:t>or</a:t>
            </a:r>
          </a:p>
          <a:p>
            <a:pPr marL="0" indent="0">
              <a:buNone/>
            </a:pPr>
            <a:r>
              <a:rPr lang="en-US" sz="2400" dirty="0"/>
              <a:t> </a:t>
            </a:r>
          </a:p>
          <a:p>
            <a:pPr marL="0" indent="0">
              <a:buNone/>
            </a:pPr>
            <a:r>
              <a:rPr lang="en-US" sz="2400" dirty="0"/>
              <a:t>    deb https://&lt;my.favorite.cran.mirror&gt;/bin/linux/ubuntu trusty/</a:t>
            </a:r>
          </a:p>
          <a:p>
            <a:pPr marL="0" indent="0">
              <a:buNone/>
            </a:pPr>
            <a:r>
              <a:rPr lang="en-US" sz="2400" dirty="0"/>
              <a:t>   </a:t>
            </a:r>
          </a:p>
          <a:p>
            <a:pPr marL="0" indent="0">
              <a:buNone/>
            </a:pPr>
            <a:r>
              <a:rPr lang="en-US" sz="2400" dirty="0"/>
              <a:t>or</a:t>
            </a:r>
          </a:p>
          <a:p>
            <a:pPr marL="0" indent="0">
              <a:buNone/>
            </a:pPr>
            <a:r>
              <a:rPr lang="en-US" sz="2400" dirty="0"/>
              <a:t> </a:t>
            </a:r>
          </a:p>
          <a:p>
            <a:pPr marL="0" indent="0">
              <a:buNone/>
            </a:pPr>
            <a:r>
              <a:rPr lang="en-US" sz="2400" dirty="0"/>
              <a:t>    deb https://&lt;my.favorite.cran.mirror&gt;/bin/linux/ubuntu precise/</a:t>
            </a:r>
          </a:p>
          <a:p>
            <a:pPr marL="0" indent="0">
              <a:buNone/>
            </a:pPr>
            <a:r>
              <a:rPr lang="en-US" sz="2400" dirty="0"/>
              <a:t>   </a:t>
            </a:r>
          </a:p>
          <a:p>
            <a:pPr marL="0" indent="0">
              <a:buNone/>
            </a:pPr>
            <a:r>
              <a:rPr lang="en-US" sz="2400" dirty="0"/>
              <a:t>or</a:t>
            </a:r>
          </a:p>
          <a:p>
            <a:pPr marL="0" indent="0">
              <a:buNone/>
            </a:pPr>
            <a:r>
              <a:rPr lang="en-US" sz="2400" dirty="0"/>
              <a:t> </a:t>
            </a:r>
          </a:p>
          <a:p>
            <a:pPr marL="0" indent="0">
              <a:buNone/>
            </a:pPr>
            <a:r>
              <a:rPr lang="en-US" sz="2400" dirty="0"/>
              <a:t>in your /</a:t>
            </a:r>
            <a:r>
              <a:rPr lang="en-US" sz="2400" dirty="0" err="1"/>
              <a:t>etc</a:t>
            </a:r>
            <a:r>
              <a:rPr lang="en-US" sz="2400" dirty="0"/>
              <a:t>/apt/</a:t>
            </a:r>
            <a:r>
              <a:rPr lang="en-US" sz="2400" dirty="0" err="1"/>
              <a:t>sources.list</a:t>
            </a:r>
            <a:r>
              <a:rPr lang="en-US" sz="2400" dirty="0"/>
              <a:t> file, replacing &lt;</a:t>
            </a:r>
            <a:r>
              <a:rPr lang="en-US" sz="2400" dirty="0" err="1"/>
              <a:t>my.favorite.cran.mirror</a:t>
            </a:r>
            <a:r>
              <a:rPr lang="en-US" sz="2400" dirty="0"/>
              <a:t>&gt; by the actual URL of your favorite CRAN mirror. See https://cran.r-project.org/mirrors.html for the list of CRAN mirrors. To install the complete R system, use</a:t>
            </a:r>
          </a:p>
          <a:p>
            <a:pPr marL="0" indent="0">
              <a:buNone/>
            </a:pPr>
            <a:endParaRPr lang="th-TH" sz="2400" dirty="0"/>
          </a:p>
        </p:txBody>
      </p:sp>
      <p:sp>
        <p:nvSpPr>
          <p:cNvPr id="4" name="ตัวแทนวันที่ 3"/>
          <p:cNvSpPr>
            <a:spLocks noGrp="1"/>
          </p:cNvSpPr>
          <p:nvPr>
            <p:ph type="dt" sz="half" idx="10"/>
          </p:nvPr>
        </p:nvSpPr>
        <p:spPr/>
        <p:txBody>
          <a:bodyPr/>
          <a:lstStyle/>
          <a:p>
            <a:fld id="{2C268206-F1D1-4B8F-981A-88A11A032CF3}"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008860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395536" y="188640"/>
            <a:ext cx="8640960" cy="6552728"/>
          </a:xfrm>
        </p:spPr>
        <p:txBody>
          <a:bodyPr>
            <a:normAutofit fontScale="55000" lnSpcReduction="20000"/>
          </a:bodyPr>
          <a:lstStyle/>
          <a:p>
            <a:pPr marL="0" indent="0">
              <a:buNone/>
            </a:pPr>
            <a:r>
              <a:rPr lang="en-US" dirty="0" err="1"/>
              <a:t>sudo</a:t>
            </a:r>
            <a:r>
              <a:rPr lang="en-US" dirty="0"/>
              <a:t> apt-get update</a:t>
            </a:r>
          </a:p>
          <a:p>
            <a:pPr marL="0" indent="0">
              <a:buNone/>
            </a:pPr>
            <a:r>
              <a:rPr lang="en-US" dirty="0"/>
              <a:t>    </a:t>
            </a:r>
            <a:r>
              <a:rPr lang="en-US" dirty="0" err="1"/>
              <a:t>sudo</a:t>
            </a:r>
            <a:r>
              <a:rPr lang="en-US" dirty="0"/>
              <a:t> apt-get install r-base</a:t>
            </a:r>
          </a:p>
          <a:p>
            <a:pPr marL="0" indent="0">
              <a:buNone/>
            </a:pPr>
            <a:r>
              <a:rPr lang="en-US" dirty="0"/>
              <a:t> </a:t>
            </a:r>
          </a:p>
          <a:p>
            <a:pPr marL="0" indent="0">
              <a:buNone/>
            </a:pPr>
            <a:r>
              <a:rPr lang="en-US" dirty="0"/>
              <a:t>Users who need to compile R packages from source [e.g. package maintainers, or anyone installing packages with </a:t>
            </a:r>
            <a:r>
              <a:rPr lang="en-US" dirty="0" err="1"/>
              <a:t>install.packages</a:t>
            </a:r>
            <a:r>
              <a:rPr lang="en-US" dirty="0"/>
              <a:t>()] should also install the r-base-</a:t>
            </a:r>
            <a:r>
              <a:rPr lang="en-US" dirty="0" err="1"/>
              <a:t>dev</a:t>
            </a:r>
            <a:r>
              <a:rPr lang="en-US" dirty="0"/>
              <a:t> package:</a:t>
            </a:r>
          </a:p>
          <a:p>
            <a:pPr marL="0" indent="0">
              <a:buNone/>
            </a:pPr>
            <a:r>
              <a:rPr lang="en-US" dirty="0"/>
              <a:t> </a:t>
            </a:r>
          </a:p>
          <a:p>
            <a:pPr marL="0" indent="0">
              <a:buNone/>
            </a:pPr>
            <a:r>
              <a:rPr lang="en-US" dirty="0"/>
              <a:t>    </a:t>
            </a:r>
            <a:r>
              <a:rPr lang="en-US" dirty="0" err="1"/>
              <a:t>sudo</a:t>
            </a:r>
            <a:r>
              <a:rPr lang="en-US" dirty="0"/>
              <a:t> apt-get install r-base-</a:t>
            </a:r>
            <a:r>
              <a:rPr lang="en-US" dirty="0" err="1"/>
              <a:t>dev</a:t>
            </a:r>
            <a:endParaRPr lang="en-US" dirty="0"/>
          </a:p>
          <a:p>
            <a:pPr marL="0" indent="0">
              <a:buNone/>
            </a:pPr>
            <a:r>
              <a:rPr lang="en-US" dirty="0"/>
              <a:t> </a:t>
            </a:r>
          </a:p>
          <a:p>
            <a:pPr marL="0" indent="0">
              <a:buNone/>
            </a:pPr>
            <a:r>
              <a:rPr lang="en-US" dirty="0"/>
              <a:t>The R packages for Ubuntu otherwise behave like the </a:t>
            </a:r>
            <a:r>
              <a:rPr lang="en-US" dirty="0" err="1"/>
              <a:t>Debian</a:t>
            </a:r>
            <a:r>
              <a:rPr lang="en-US" dirty="0"/>
              <a:t> ones. One may find additional information in the </a:t>
            </a:r>
            <a:r>
              <a:rPr lang="en-US" dirty="0" err="1"/>
              <a:t>Debian</a:t>
            </a:r>
            <a:r>
              <a:rPr lang="en-US" dirty="0"/>
              <a:t> README file located at https://cran.R-project.org/bin/linux/debian/.</a:t>
            </a:r>
          </a:p>
          <a:p>
            <a:pPr marL="0" indent="0">
              <a:buNone/>
            </a:pPr>
            <a:r>
              <a:rPr lang="en-US" dirty="0"/>
              <a:t> </a:t>
            </a:r>
          </a:p>
          <a:p>
            <a:pPr marL="0" indent="0">
              <a:buNone/>
            </a:pPr>
            <a:r>
              <a:rPr lang="en-US" dirty="0"/>
              <a:t>Installation and compilation of R or some of its packages may require Ubuntu packages from the "</a:t>
            </a:r>
            <a:r>
              <a:rPr lang="en-US" dirty="0" err="1"/>
              <a:t>backports</a:t>
            </a:r>
            <a:r>
              <a:rPr lang="en-US" dirty="0"/>
              <a:t>" repositories. Therefore, it is suggested to activate the </a:t>
            </a:r>
            <a:r>
              <a:rPr lang="en-US" dirty="0" err="1"/>
              <a:t>backports</a:t>
            </a:r>
            <a:r>
              <a:rPr lang="en-US" dirty="0"/>
              <a:t> repositories with an entry like </a:t>
            </a:r>
          </a:p>
          <a:p>
            <a:pPr marL="0" indent="0">
              <a:buNone/>
            </a:pPr>
            <a:r>
              <a:rPr lang="en-US" dirty="0"/>
              <a:t> </a:t>
            </a:r>
          </a:p>
          <a:p>
            <a:pPr marL="0" indent="0">
              <a:buNone/>
            </a:pPr>
            <a:r>
              <a:rPr lang="en-US" dirty="0"/>
              <a:t>    deb https://&lt;my.favorite.ubuntu.mirror&gt;/ trusty-</a:t>
            </a:r>
            <a:r>
              <a:rPr lang="en-US" dirty="0" err="1"/>
              <a:t>backports</a:t>
            </a:r>
            <a:r>
              <a:rPr lang="en-US" dirty="0"/>
              <a:t> main restricted universe</a:t>
            </a:r>
          </a:p>
          <a:p>
            <a:pPr marL="0" indent="0">
              <a:buNone/>
            </a:pPr>
            <a:r>
              <a:rPr lang="en-US" dirty="0"/>
              <a:t> </a:t>
            </a:r>
          </a:p>
          <a:p>
            <a:pPr marL="0" indent="0">
              <a:buNone/>
            </a:pPr>
            <a:r>
              <a:rPr lang="en-US" dirty="0"/>
              <a:t>in your /</a:t>
            </a:r>
            <a:r>
              <a:rPr lang="en-US" dirty="0" err="1"/>
              <a:t>etc</a:t>
            </a:r>
            <a:r>
              <a:rPr lang="en-US" dirty="0"/>
              <a:t>/apt/</a:t>
            </a:r>
            <a:r>
              <a:rPr lang="en-US" dirty="0" err="1"/>
              <a:t>sources.list</a:t>
            </a:r>
            <a:r>
              <a:rPr lang="en-US" dirty="0"/>
              <a:t> file. See https://launchpad.net/ubuntu/+archivemirrors for the list of Ubuntu mirrors.</a:t>
            </a:r>
          </a:p>
          <a:p>
            <a:pPr marL="0" indent="0">
              <a:buNone/>
            </a:pPr>
            <a:r>
              <a:rPr lang="en-US" dirty="0"/>
              <a:t> </a:t>
            </a:r>
          </a:p>
          <a:p>
            <a:pPr marL="0" indent="0">
              <a:buNone/>
            </a:pPr>
            <a:r>
              <a:rPr lang="en-US" dirty="0"/>
              <a:t> </a:t>
            </a:r>
          </a:p>
          <a:p>
            <a:pPr marL="0" indent="0">
              <a:buNone/>
            </a:pPr>
            <a:r>
              <a:rPr lang="en-US" dirty="0"/>
              <a:t># Supported Packages</a:t>
            </a:r>
          </a:p>
          <a:p>
            <a:pPr marL="0" indent="0">
              <a:buNone/>
            </a:pPr>
            <a:endParaRPr lang="th-TH" dirty="0"/>
          </a:p>
        </p:txBody>
      </p:sp>
      <p:sp>
        <p:nvSpPr>
          <p:cNvPr id="2" name="ตัวแทนวันที่ 1"/>
          <p:cNvSpPr>
            <a:spLocks noGrp="1"/>
          </p:cNvSpPr>
          <p:nvPr>
            <p:ph type="dt" sz="half" idx="10"/>
          </p:nvPr>
        </p:nvSpPr>
        <p:spPr/>
        <p:txBody>
          <a:bodyPr/>
          <a:lstStyle/>
          <a:p>
            <a:fld id="{E62916A7-6751-4418-83C2-AB16C31B76B7}" type="datetime1">
              <a:rPr lang="th-TH" smtClean="0"/>
              <a:t>07/06/60</a:t>
            </a:fld>
            <a:endParaRPr lang="th-TH"/>
          </a:p>
        </p:txBody>
      </p:sp>
      <p:sp>
        <p:nvSpPr>
          <p:cNvPr id="4" name="ตัวแทนท้ายกระดาษ 3"/>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083220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457200" y="188640"/>
            <a:ext cx="8579296" cy="6669360"/>
          </a:xfrm>
        </p:spPr>
        <p:txBody>
          <a:bodyPr>
            <a:normAutofit fontScale="32500" lnSpcReduction="20000"/>
          </a:bodyPr>
          <a:lstStyle/>
          <a:p>
            <a:pPr marL="0" indent="0">
              <a:buNone/>
            </a:pPr>
            <a:r>
              <a:rPr lang="en-US" sz="4300" dirty="0"/>
              <a:t> </a:t>
            </a:r>
            <a:r>
              <a:rPr lang="en-US" sz="4300" dirty="0" err="1"/>
              <a:t>sudo</a:t>
            </a:r>
            <a:r>
              <a:rPr lang="en-US" sz="4300" dirty="0"/>
              <a:t> apt-get build-</a:t>
            </a:r>
            <a:r>
              <a:rPr lang="en-US" sz="4300" dirty="0" err="1"/>
              <a:t>dep</a:t>
            </a:r>
            <a:r>
              <a:rPr lang="en-US" sz="4300" dirty="0"/>
              <a:t> </a:t>
            </a:r>
            <a:r>
              <a:rPr lang="en-US" sz="4300" dirty="0" smtClean="0"/>
              <a:t>r-</a:t>
            </a:r>
            <a:r>
              <a:rPr lang="en-US" sz="4300" dirty="0" err="1" smtClean="0"/>
              <a:t>cran</a:t>
            </a:r>
            <a:r>
              <a:rPr lang="en-US" sz="4300" dirty="0" smtClean="0"/>
              <a:t>-foo</a:t>
            </a:r>
          </a:p>
          <a:p>
            <a:pPr marL="0" indent="0">
              <a:buNone/>
            </a:pPr>
            <a:r>
              <a:rPr lang="en-US" sz="4300" dirty="0"/>
              <a:t># Secure APT</a:t>
            </a:r>
          </a:p>
          <a:p>
            <a:pPr marL="0" indent="0">
              <a:buNone/>
            </a:pPr>
            <a:r>
              <a:rPr lang="en-US" sz="4300" dirty="0"/>
              <a:t> </a:t>
            </a:r>
          </a:p>
          <a:p>
            <a:pPr marL="0" indent="0">
              <a:buNone/>
            </a:pPr>
            <a:r>
              <a:rPr lang="en-US" sz="4300" dirty="0"/>
              <a:t>The Ubuntu archives on CRAN are signed with the key of "Michael </a:t>
            </a:r>
            <a:r>
              <a:rPr lang="en-US" sz="4300" dirty="0" err="1"/>
              <a:t>Rutter</a:t>
            </a:r>
            <a:r>
              <a:rPr lang="en-US" sz="4300" dirty="0"/>
              <a:t> &lt;marutter@gmail.com&gt;" with key ID E084DAB9.  To add the key to your system with one command use (thanks to Brett </a:t>
            </a:r>
            <a:r>
              <a:rPr lang="en-US" sz="4300" dirty="0" err="1"/>
              <a:t>Presnell</a:t>
            </a:r>
            <a:r>
              <a:rPr lang="en-US" sz="4300" dirty="0"/>
              <a:t> for the tip):</a:t>
            </a:r>
          </a:p>
          <a:p>
            <a:pPr marL="0" indent="0">
              <a:buNone/>
            </a:pPr>
            <a:r>
              <a:rPr lang="en-US" sz="4300" dirty="0"/>
              <a:t> </a:t>
            </a:r>
          </a:p>
          <a:p>
            <a:pPr marL="0" indent="0">
              <a:buNone/>
            </a:pPr>
            <a:r>
              <a:rPr lang="en-US" sz="4300" dirty="0"/>
              <a:t>    </a:t>
            </a:r>
            <a:r>
              <a:rPr lang="en-US" sz="4300" dirty="0" err="1"/>
              <a:t>sudo</a:t>
            </a:r>
            <a:r>
              <a:rPr lang="en-US" sz="4300" dirty="0"/>
              <a:t> apt-key </a:t>
            </a:r>
            <a:r>
              <a:rPr lang="en-US" sz="4300" dirty="0" err="1"/>
              <a:t>adv</a:t>
            </a:r>
            <a:r>
              <a:rPr lang="en-US" sz="4300" dirty="0"/>
              <a:t> --</a:t>
            </a:r>
            <a:r>
              <a:rPr lang="en-US" sz="4300" dirty="0" err="1"/>
              <a:t>keyserver</a:t>
            </a:r>
            <a:r>
              <a:rPr lang="en-US" sz="4300" dirty="0"/>
              <a:t> keyserver.ubuntu.com --</a:t>
            </a:r>
            <a:r>
              <a:rPr lang="en-US" sz="4300" dirty="0" err="1"/>
              <a:t>recv</a:t>
            </a:r>
            <a:r>
              <a:rPr lang="en-US" sz="4300" dirty="0"/>
              <a:t>-keys E084DAB9</a:t>
            </a:r>
          </a:p>
          <a:p>
            <a:pPr marL="0" indent="0">
              <a:buNone/>
            </a:pPr>
            <a:r>
              <a:rPr lang="en-US" sz="4300" dirty="0"/>
              <a:t> </a:t>
            </a:r>
          </a:p>
          <a:p>
            <a:pPr marL="0" indent="0">
              <a:buNone/>
            </a:pPr>
            <a:r>
              <a:rPr lang="en-US" sz="4300" dirty="0"/>
              <a:t>An alternate method can be used by retrieving the key with</a:t>
            </a:r>
          </a:p>
          <a:p>
            <a:pPr marL="0" indent="0">
              <a:buNone/>
            </a:pPr>
            <a:r>
              <a:rPr lang="en-US" sz="4300" dirty="0"/>
              <a:t> </a:t>
            </a:r>
          </a:p>
          <a:p>
            <a:pPr marL="0" indent="0">
              <a:buNone/>
            </a:pPr>
            <a:r>
              <a:rPr lang="en-US" sz="4300" dirty="0"/>
              <a:t>    </a:t>
            </a:r>
            <a:r>
              <a:rPr lang="en-US" sz="4300" dirty="0" err="1"/>
              <a:t>gpg</a:t>
            </a:r>
            <a:r>
              <a:rPr lang="en-US" sz="4300" dirty="0"/>
              <a:t> --</a:t>
            </a:r>
            <a:r>
              <a:rPr lang="en-US" sz="4300" dirty="0" err="1"/>
              <a:t>keyserver</a:t>
            </a:r>
            <a:r>
              <a:rPr lang="en-US" sz="4300" dirty="0"/>
              <a:t> keyserver.ubuntu.com --</a:t>
            </a:r>
            <a:r>
              <a:rPr lang="en-US" sz="4300" dirty="0" err="1"/>
              <a:t>recv</a:t>
            </a:r>
            <a:r>
              <a:rPr lang="en-US" sz="4300" dirty="0"/>
              <a:t>-key E084DAB9</a:t>
            </a:r>
          </a:p>
          <a:p>
            <a:pPr marL="0" indent="0">
              <a:buNone/>
            </a:pPr>
            <a:r>
              <a:rPr lang="en-US" sz="4300" dirty="0"/>
              <a:t> </a:t>
            </a:r>
          </a:p>
          <a:p>
            <a:pPr marL="0" indent="0">
              <a:buNone/>
            </a:pPr>
            <a:r>
              <a:rPr lang="en-US" sz="4300" dirty="0"/>
              <a:t>and then feed it to apt-key with</a:t>
            </a:r>
          </a:p>
          <a:p>
            <a:pPr marL="0" indent="0">
              <a:buNone/>
            </a:pPr>
            <a:r>
              <a:rPr lang="en-US" sz="4300" dirty="0"/>
              <a:t> </a:t>
            </a:r>
          </a:p>
          <a:p>
            <a:pPr marL="0" indent="0">
              <a:buNone/>
            </a:pPr>
            <a:r>
              <a:rPr lang="en-US" sz="4300" dirty="0"/>
              <a:t>    </a:t>
            </a:r>
            <a:r>
              <a:rPr lang="en-US" sz="4300" dirty="0" err="1"/>
              <a:t>gpg</a:t>
            </a:r>
            <a:r>
              <a:rPr lang="en-US" sz="4300" dirty="0"/>
              <a:t> -a --export E084DAB9 | </a:t>
            </a:r>
            <a:r>
              <a:rPr lang="en-US" sz="4300" dirty="0" err="1"/>
              <a:t>sudo</a:t>
            </a:r>
            <a:r>
              <a:rPr lang="en-US" sz="4300" dirty="0"/>
              <a:t> apt-key add -</a:t>
            </a:r>
          </a:p>
          <a:p>
            <a:pPr marL="0" indent="0">
              <a:buNone/>
            </a:pPr>
            <a:r>
              <a:rPr lang="en-US" sz="4300" dirty="0"/>
              <a:t> </a:t>
            </a:r>
          </a:p>
          <a:p>
            <a:pPr marL="0" indent="0">
              <a:buNone/>
            </a:pPr>
            <a:r>
              <a:rPr lang="en-US" sz="4300" dirty="0"/>
              <a:t>Some people have reported difficulties using this approach. The issue is usually related to a firewall blocking port 11371. If the first </a:t>
            </a:r>
            <a:r>
              <a:rPr lang="en-US" sz="4300" dirty="0" err="1"/>
              <a:t>gpg</a:t>
            </a:r>
            <a:r>
              <a:rPr lang="en-US" sz="4300" dirty="0"/>
              <a:t> command fails, you may want to try (thanks to </a:t>
            </a:r>
            <a:r>
              <a:rPr lang="en-US" sz="4300" dirty="0" err="1"/>
              <a:t>Mischan</a:t>
            </a:r>
            <a:r>
              <a:rPr lang="en-US" sz="4300" dirty="0"/>
              <a:t> </a:t>
            </a:r>
            <a:r>
              <a:rPr lang="en-US" sz="4300" dirty="0" err="1"/>
              <a:t>Toosarani</a:t>
            </a:r>
            <a:r>
              <a:rPr lang="en-US" sz="4300" dirty="0"/>
              <a:t> for the tip):</a:t>
            </a:r>
          </a:p>
          <a:p>
            <a:pPr marL="0" indent="0">
              <a:buNone/>
            </a:pPr>
            <a:r>
              <a:rPr lang="en-US" sz="4300" dirty="0"/>
              <a:t> </a:t>
            </a:r>
          </a:p>
          <a:p>
            <a:pPr marL="0" indent="0">
              <a:buNone/>
            </a:pPr>
            <a:r>
              <a:rPr lang="en-US" sz="4300" dirty="0"/>
              <a:t>    </a:t>
            </a:r>
            <a:r>
              <a:rPr lang="en-US" sz="4300" dirty="0" err="1"/>
              <a:t>gpg</a:t>
            </a:r>
            <a:r>
              <a:rPr lang="en-US" sz="4300" dirty="0"/>
              <a:t> --</a:t>
            </a:r>
            <a:r>
              <a:rPr lang="en-US" sz="4300" dirty="0" err="1"/>
              <a:t>keyserver</a:t>
            </a:r>
            <a:r>
              <a:rPr lang="en-US" sz="4300" dirty="0"/>
              <a:t> hkp://keyserver.ubuntu.com:80 --</a:t>
            </a:r>
            <a:r>
              <a:rPr lang="en-US" sz="4300" dirty="0" err="1"/>
              <a:t>recv</a:t>
            </a:r>
            <a:r>
              <a:rPr lang="en-US" sz="4300" dirty="0"/>
              <a:t>-keys E084DAB9</a:t>
            </a:r>
          </a:p>
          <a:p>
            <a:pPr marL="0" indent="0">
              <a:buNone/>
            </a:pPr>
            <a:r>
              <a:rPr lang="en-US" sz="4300" dirty="0"/>
              <a:t> </a:t>
            </a:r>
          </a:p>
          <a:p>
            <a:pPr marL="0" indent="0">
              <a:buNone/>
            </a:pPr>
            <a:r>
              <a:rPr lang="en-US" sz="4300" dirty="0"/>
              <a:t>and then feed it to apt-key with</a:t>
            </a:r>
          </a:p>
          <a:p>
            <a:pPr marL="0" indent="0">
              <a:buNone/>
            </a:pPr>
            <a:r>
              <a:rPr lang="en-US" sz="4300" dirty="0"/>
              <a:t> </a:t>
            </a:r>
          </a:p>
          <a:p>
            <a:pPr marL="0" indent="0">
              <a:buNone/>
            </a:pPr>
            <a:r>
              <a:rPr lang="en-US" sz="4300" dirty="0"/>
              <a:t>    </a:t>
            </a:r>
            <a:r>
              <a:rPr lang="en-US" sz="4300" dirty="0" err="1"/>
              <a:t>gpg</a:t>
            </a:r>
            <a:r>
              <a:rPr lang="en-US" sz="4300" dirty="0"/>
              <a:t> -a --export E084DAB9 | </a:t>
            </a:r>
            <a:r>
              <a:rPr lang="en-US" sz="4300" dirty="0" err="1"/>
              <a:t>sudo</a:t>
            </a:r>
            <a:r>
              <a:rPr lang="en-US" sz="4300" dirty="0"/>
              <a:t> apt-key add -</a:t>
            </a:r>
          </a:p>
          <a:p>
            <a:pPr marL="0" indent="0">
              <a:buNone/>
            </a:pPr>
            <a:r>
              <a:rPr lang="en-US" sz="4300" dirty="0"/>
              <a:t> </a:t>
            </a:r>
          </a:p>
          <a:p>
            <a:pPr marL="0" indent="0">
              <a:buNone/>
            </a:pPr>
            <a:r>
              <a:rPr lang="en-US" sz="4300" dirty="0"/>
              <a:t>Another alternative approach is to search for the key at http://keyserver.ubuntu.com:11371/ and copy the key to a plain text file, say key.txt. Then, feed the key to apt-key with</a:t>
            </a:r>
          </a:p>
          <a:p>
            <a:pPr marL="0" indent="0">
              <a:buNone/>
            </a:pPr>
            <a:r>
              <a:rPr lang="en-US" sz="4300" dirty="0"/>
              <a:t> </a:t>
            </a:r>
          </a:p>
          <a:p>
            <a:pPr marL="0" indent="0">
              <a:buNone/>
            </a:pPr>
            <a:r>
              <a:rPr lang="en-US" sz="4300" dirty="0"/>
              <a:t>    </a:t>
            </a:r>
            <a:r>
              <a:rPr lang="en-US" sz="4300" dirty="0" err="1"/>
              <a:t>sudo</a:t>
            </a:r>
            <a:r>
              <a:rPr lang="en-US" sz="4300" dirty="0"/>
              <a:t> apt-key add key.txt</a:t>
            </a:r>
          </a:p>
          <a:p>
            <a:endParaRPr lang="th-TH" dirty="0"/>
          </a:p>
        </p:txBody>
      </p:sp>
      <p:sp>
        <p:nvSpPr>
          <p:cNvPr id="2" name="ตัวแทนวันที่ 1"/>
          <p:cNvSpPr>
            <a:spLocks noGrp="1"/>
          </p:cNvSpPr>
          <p:nvPr>
            <p:ph type="dt" sz="half" idx="10"/>
          </p:nvPr>
        </p:nvSpPr>
        <p:spPr/>
        <p:txBody>
          <a:bodyPr/>
          <a:lstStyle/>
          <a:p>
            <a:fld id="{110B0616-1772-4101-A89A-8F46E9FCB8A4}" type="datetime1">
              <a:rPr lang="th-TH" smtClean="0"/>
              <a:t>07/06/60</a:t>
            </a:fld>
            <a:endParaRPr lang="th-TH"/>
          </a:p>
        </p:txBody>
      </p:sp>
      <p:sp>
        <p:nvSpPr>
          <p:cNvPr id="4" name="ตัวแทนท้ายกระดาษ 3"/>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4033036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457200" y="260648"/>
            <a:ext cx="8435280" cy="6480720"/>
          </a:xfrm>
        </p:spPr>
        <p:txBody>
          <a:bodyPr>
            <a:normAutofit fontScale="62500" lnSpcReduction="20000"/>
          </a:bodyPr>
          <a:lstStyle/>
          <a:p>
            <a:pPr marL="0" indent="0">
              <a:buNone/>
            </a:pPr>
            <a:r>
              <a:rPr lang="en-US" dirty="0"/>
              <a:t># Administration and </a:t>
            </a:r>
            <a:r>
              <a:rPr lang="en-US" dirty="0" err="1"/>
              <a:t>Maintances</a:t>
            </a:r>
            <a:r>
              <a:rPr lang="en-US" dirty="0"/>
              <a:t> of R Packages</a:t>
            </a:r>
          </a:p>
          <a:p>
            <a:pPr marL="0" indent="0">
              <a:buNone/>
            </a:pPr>
            <a:r>
              <a:rPr lang="en-US" dirty="0"/>
              <a:t> </a:t>
            </a:r>
          </a:p>
          <a:p>
            <a:pPr marL="0" indent="0">
              <a:buNone/>
            </a:pPr>
            <a:r>
              <a:rPr lang="en-US" dirty="0"/>
              <a:t>The R packages part of the Ubuntu r-base and r-recommended packages are installed into the directory /</a:t>
            </a:r>
            <a:r>
              <a:rPr lang="en-US" dirty="0" err="1"/>
              <a:t>usr</a:t>
            </a:r>
            <a:r>
              <a:rPr lang="en-US" dirty="0"/>
              <a:t>/lib/R/library. These can be updated using apt-get with</a:t>
            </a:r>
          </a:p>
          <a:p>
            <a:pPr marL="0" indent="0">
              <a:buNone/>
            </a:pPr>
            <a:r>
              <a:rPr lang="en-US" dirty="0"/>
              <a:t> </a:t>
            </a:r>
          </a:p>
          <a:p>
            <a:pPr marL="0" indent="0">
              <a:buNone/>
            </a:pPr>
            <a:r>
              <a:rPr lang="en-US" dirty="0"/>
              <a:t>    </a:t>
            </a:r>
            <a:r>
              <a:rPr lang="en-US" dirty="0" err="1"/>
              <a:t>sudo</a:t>
            </a:r>
            <a:r>
              <a:rPr lang="en-US" dirty="0"/>
              <a:t> apt-get update</a:t>
            </a:r>
          </a:p>
          <a:p>
            <a:pPr marL="0" indent="0">
              <a:buNone/>
            </a:pPr>
            <a:r>
              <a:rPr lang="en-US" dirty="0"/>
              <a:t>    </a:t>
            </a:r>
            <a:r>
              <a:rPr lang="en-US" dirty="0" err="1"/>
              <a:t>sudo</a:t>
            </a:r>
            <a:r>
              <a:rPr lang="en-US" dirty="0"/>
              <a:t> apt-get upgrade</a:t>
            </a:r>
          </a:p>
          <a:p>
            <a:pPr marL="0" indent="0">
              <a:buNone/>
            </a:pPr>
            <a:r>
              <a:rPr lang="en-US" dirty="0"/>
              <a:t> </a:t>
            </a:r>
          </a:p>
          <a:p>
            <a:pPr marL="0" indent="0">
              <a:buNone/>
            </a:pPr>
            <a:r>
              <a:rPr lang="en-US" dirty="0"/>
              <a:t>The other r-</a:t>
            </a:r>
            <a:r>
              <a:rPr lang="en-US" dirty="0" err="1"/>
              <a:t>cran</a:t>
            </a:r>
            <a:r>
              <a:rPr lang="en-US" dirty="0"/>
              <a:t>-* packages shipped with Ubuntu are installed into the directory /</a:t>
            </a:r>
            <a:r>
              <a:rPr lang="en-US" dirty="0" err="1"/>
              <a:t>usr</a:t>
            </a:r>
            <a:r>
              <a:rPr lang="en-US" dirty="0"/>
              <a:t>/lib/R/site-library.</a:t>
            </a:r>
          </a:p>
          <a:p>
            <a:pPr marL="0" indent="0">
              <a:buNone/>
            </a:pPr>
            <a:r>
              <a:rPr lang="en-US" dirty="0"/>
              <a:t> </a:t>
            </a:r>
          </a:p>
          <a:p>
            <a:pPr marL="0" indent="0">
              <a:buNone/>
            </a:pPr>
            <a:r>
              <a:rPr lang="en-US" dirty="0"/>
              <a:t>Installing R packages not provided with Ubuntu first requires tools to compile the packages from source. These tools are installed via the R development package with</a:t>
            </a:r>
          </a:p>
          <a:p>
            <a:pPr marL="0" indent="0">
              <a:buNone/>
            </a:pPr>
            <a:r>
              <a:rPr lang="en-US" dirty="0"/>
              <a:t> </a:t>
            </a:r>
          </a:p>
          <a:p>
            <a:pPr marL="0" indent="0">
              <a:buNone/>
            </a:pPr>
            <a:r>
              <a:rPr lang="en-US" dirty="0"/>
              <a:t>    </a:t>
            </a:r>
            <a:r>
              <a:rPr lang="en-US" dirty="0" err="1"/>
              <a:t>sudo</a:t>
            </a:r>
            <a:r>
              <a:rPr lang="en-US" dirty="0"/>
              <a:t> apt-get install r-base-</a:t>
            </a:r>
            <a:r>
              <a:rPr lang="en-US" dirty="0" err="1"/>
              <a:t>dev</a:t>
            </a:r>
            <a:endParaRPr lang="en-US" dirty="0"/>
          </a:p>
          <a:p>
            <a:pPr marL="0" indent="0">
              <a:buNone/>
            </a:pPr>
            <a:r>
              <a:rPr lang="en-US" dirty="0"/>
              <a:t> </a:t>
            </a:r>
          </a:p>
          <a:p>
            <a:pPr marL="0" indent="0">
              <a:buNone/>
            </a:pPr>
            <a:r>
              <a:rPr lang="en-US" dirty="0"/>
              <a:t>Then a site administrator can install R packages into the directory /</a:t>
            </a:r>
            <a:r>
              <a:rPr lang="en-US" dirty="0" err="1"/>
              <a:t>usr</a:t>
            </a:r>
            <a:r>
              <a:rPr lang="en-US" dirty="0"/>
              <a:t>/local/lib/R/site-library by running R as root and using the </a:t>
            </a:r>
          </a:p>
          <a:p>
            <a:pPr marL="0" indent="0">
              <a:buNone/>
            </a:pPr>
            <a:r>
              <a:rPr lang="en-US" dirty="0"/>
              <a:t> </a:t>
            </a:r>
          </a:p>
          <a:p>
            <a:pPr marL="0" indent="0">
              <a:buNone/>
            </a:pPr>
            <a:r>
              <a:rPr lang="en-US" dirty="0"/>
              <a:t>    &gt; </a:t>
            </a:r>
            <a:r>
              <a:rPr lang="en-US" dirty="0" err="1"/>
              <a:t>install.packages</a:t>
            </a:r>
            <a:r>
              <a:rPr lang="en-US" dirty="0"/>
              <a:t>()</a:t>
            </a:r>
          </a:p>
          <a:p>
            <a:endParaRPr lang="th-TH" dirty="0"/>
          </a:p>
        </p:txBody>
      </p:sp>
      <p:sp>
        <p:nvSpPr>
          <p:cNvPr id="2" name="ตัวแทนวันที่ 1"/>
          <p:cNvSpPr>
            <a:spLocks noGrp="1"/>
          </p:cNvSpPr>
          <p:nvPr>
            <p:ph type="dt" sz="half" idx="10"/>
          </p:nvPr>
        </p:nvSpPr>
        <p:spPr/>
        <p:txBody>
          <a:bodyPr/>
          <a:lstStyle/>
          <a:p>
            <a:fld id="{DDFEFC5E-98A7-43B3-AB36-B42CDCAC3622}" type="datetime1">
              <a:rPr lang="th-TH" smtClean="0"/>
              <a:t>07/06/60</a:t>
            </a:fld>
            <a:endParaRPr lang="th-TH"/>
          </a:p>
        </p:txBody>
      </p:sp>
      <p:sp>
        <p:nvSpPr>
          <p:cNvPr id="4" name="ตัวแทนท้ายกระดาษ 3"/>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3980319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smtClean="0"/>
              <a:t>R Command Prompt</a:t>
            </a:r>
            <a:r>
              <a:rPr lang="en-US" dirty="0" smtClean="0"/>
              <a:t/>
            </a:r>
            <a:br>
              <a:rPr lang="en-US" dirty="0" smtClean="0"/>
            </a:br>
            <a:endParaRPr lang="th-TH" dirty="0"/>
          </a:p>
        </p:txBody>
      </p:sp>
      <p:sp>
        <p:nvSpPr>
          <p:cNvPr id="3" name="ตัวแทนเนื้อหา 2"/>
          <p:cNvSpPr>
            <a:spLocks noGrp="1"/>
          </p:cNvSpPr>
          <p:nvPr>
            <p:ph idx="1"/>
          </p:nvPr>
        </p:nvSpPr>
        <p:spPr/>
        <p:txBody>
          <a:bodyPr>
            <a:normAutofit fontScale="77500" lnSpcReduction="20000"/>
          </a:bodyPr>
          <a:lstStyle/>
          <a:p>
            <a:pPr marL="0" indent="0">
              <a:buNone/>
            </a:pPr>
            <a:r>
              <a:rPr lang="en-US" dirty="0" smtClean="0"/>
              <a:t>Once </a:t>
            </a:r>
            <a:r>
              <a:rPr lang="en-US" dirty="0"/>
              <a:t>you have R environment setup, then it’s easy to start your R command prompt by just typing the following command at your command prompt −</a:t>
            </a:r>
          </a:p>
          <a:p>
            <a:pPr marL="0" indent="0">
              <a:buNone/>
            </a:pPr>
            <a:r>
              <a:rPr lang="en-US" dirty="0"/>
              <a:t>$ R</a:t>
            </a:r>
          </a:p>
          <a:p>
            <a:pPr marL="0" indent="0">
              <a:buNone/>
            </a:pPr>
            <a:r>
              <a:rPr lang="en-US" dirty="0"/>
              <a:t>This will launch R interpreter and you will get a prompt &gt; where you can start typing your program as follows −</a:t>
            </a:r>
          </a:p>
          <a:p>
            <a:pPr marL="0" indent="0">
              <a:buNone/>
            </a:pPr>
            <a:r>
              <a:rPr lang="en-US" dirty="0"/>
              <a:t>&gt; </a:t>
            </a:r>
            <a:r>
              <a:rPr lang="en-US" dirty="0" err="1"/>
              <a:t>myString</a:t>
            </a:r>
            <a:r>
              <a:rPr lang="en-US" dirty="0"/>
              <a:t> &lt;- "Hello, World!"</a:t>
            </a:r>
          </a:p>
          <a:p>
            <a:pPr marL="0" indent="0">
              <a:buNone/>
            </a:pPr>
            <a:r>
              <a:rPr lang="en-US" dirty="0"/>
              <a:t>&gt; print ( </a:t>
            </a:r>
            <a:r>
              <a:rPr lang="en-US" dirty="0" err="1"/>
              <a:t>myString</a:t>
            </a:r>
            <a:r>
              <a:rPr lang="en-US" dirty="0"/>
              <a:t>)</a:t>
            </a:r>
          </a:p>
          <a:p>
            <a:pPr marL="0" indent="0">
              <a:buNone/>
            </a:pPr>
            <a:r>
              <a:rPr lang="en-US" dirty="0"/>
              <a:t>[1] "Hello, World!"</a:t>
            </a:r>
          </a:p>
          <a:p>
            <a:pPr marL="0" indent="0">
              <a:buNone/>
            </a:pPr>
            <a:r>
              <a:rPr lang="en-US" dirty="0"/>
              <a:t>Here first statement defines a string variable </a:t>
            </a:r>
            <a:r>
              <a:rPr lang="en-US" dirty="0" err="1"/>
              <a:t>myString</a:t>
            </a:r>
            <a:r>
              <a:rPr lang="en-US" dirty="0"/>
              <a:t>, where we assign a string "Hello, World!" and then next statement print() is being used to print the value stored in variable </a:t>
            </a:r>
            <a:r>
              <a:rPr lang="en-US" dirty="0" err="1"/>
              <a:t>myString</a:t>
            </a:r>
            <a:r>
              <a:rPr lang="en-US" dirty="0"/>
              <a:t>.</a:t>
            </a:r>
          </a:p>
          <a:p>
            <a:pPr marL="0" indent="0">
              <a:buNone/>
            </a:pPr>
            <a:endParaRPr lang="th-TH" dirty="0"/>
          </a:p>
        </p:txBody>
      </p:sp>
      <p:sp>
        <p:nvSpPr>
          <p:cNvPr id="4" name="ตัวแทนวันที่ 3"/>
          <p:cNvSpPr>
            <a:spLocks noGrp="1"/>
          </p:cNvSpPr>
          <p:nvPr>
            <p:ph type="dt" sz="half" idx="10"/>
          </p:nvPr>
        </p:nvSpPr>
        <p:spPr/>
        <p:txBody>
          <a:bodyPr/>
          <a:lstStyle/>
          <a:p>
            <a:fld id="{FACE10A9-D998-46EA-97A4-7430162BF8B7}"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557602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457200"/>
            <a:ext cx="8258175" cy="757238"/>
          </a:xfrm>
        </p:spPr>
        <p:txBody>
          <a:bodyPr>
            <a:normAutofit fontScale="90000"/>
          </a:bodyPr>
          <a:lstStyle/>
          <a:p>
            <a:pPr eaLnBrk="1" hangingPunct="1"/>
            <a:r>
              <a:rPr lang="en-US" smtClean="0">
                <a:solidFill>
                  <a:schemeClr val="tx1"/>
                </a:solidFill>
              </a:rPr>
              <a:t>Growth of Machine Learning</a:t>
            </a:r>
          </a:p>
        </p:txBody>
      </p:sp>
      <p:sp>
        <p:nvSpPr>
          <p:cNvPr id="3" name="Content Placeholder 2"/>
          <p:cNvSpPr>
            <a:spLocks noGrp="1"/>
          </p:cNvSpPr>
          <p:nvPr>
            <p:ph idx="1"/>
          </p:nvPr>
        </p:nvSpPr>
        <p:spPr>
          <a:xfrm>
            <a:off x="0" y="1357313"/>
            <a:ext cx="9144000" cy="4510087"/>
          </a:xfrm>
        </p:spPr>
        <p:txBody>
          <a:bodyPr>
            <a:normAutofit fontScale="77500" lnSpcReduction="20000"/>
          </a:bodyPr>
          <a:lstStyle/>
          <a:p>
            <a:pPr eaLnBrk="1" hangingPunct="1">
              <a:defRPr/>
            </a:pPr>
            <a:r>
              <a:rPr lang="en-US" sz="2000" dirty="0" smtClean="0"/>
              <a:t>Machine learning is preferred approach to</a:t>
            </a:r>
          </a:p>
          <a:p>
            <a:pPr lvl="1" eaLnBrk="1" hangingPunct="1">
              <a:defRPr/>
            </a:pPr>
            <a:r>
              <a:rPr lang="en-US" dirty="0" smtClean="0">
                <a:ea typeface="+mn-ea"/>
                <a:cs typeface="+mn-cs"/>
              </a:rPr>
              <a:t>Speech recognition, Natural language processing</a:t>
            </a:r>
          </a:p>
          <a:p>
            <a:pPr lvl="1" eaLnBrk="1" hangingPunct="1">
              <a:defRPr/>
            </a:pPr>
            <a:r>
              <a:rPr lang="en-US" dirty="0" smtClean="0">
                <a:ea typeface="+mn-ea"/>
                <a:cs typeface="+mn-cs"/>
              </a:rPr>
              <a:t>Computer vision</a:t>
            </a:r>
          </a:p>
          <a:p>
            <a:pPr lvl="1" eaLnBrk="1" hangingPunct="1">
              <a:defRPr/>
            </a:pPr>
            <a:r>
              <a:rPr lang="en-US" dirty="0" smtClean="0">
                <a:ea typeface="+mn-ea"/>
                <a:cs typeface="+mn-cs"/>
              </a:rPr>
              <a:t>Medical outcomes analysis</a:t>
            </a:r>
          </a:p>
          <a:p>
            <a:pPr lvl="1" eaLnBrk="1" hangingPunct="1">
              <a:defRPr/>
            </a:pPr>
            <a:r>
              <a:rPr lang="en-US" dirty="0" smtClean="0">
                <a:ea typeface="+mn-ea"/>
                <a:cs typeface="+mn-cs"/>
              </a:rPr>
              <a:t>Robot control</a:t>
            </a:r>
          </a:p>
          <a:p>
            <a:pPr lvl="1" eaLnBrk="1" hangingPunct="1">
              <a:defRPr/>
            </a:pPr>
            <a:r>
              <a:rPr lang="en-US" dirty="0" smtClean="0">
                <a:ea typeface="+mn-ea"/>
                <a:cs typeface="+mn-cs"/>
              </a:rPr>
              <a:t>Computational biology</a:t>
            </a:r>
          </a:p>
          <a:p>
            <a:pPr eaLnBrk="1" hangingPunct="1">
              <a:defRPr/>
            </a:pPr>
            <a:r>
              <a:rPr lang="en-US" sz="2000" dirty="0" smtClean="0"/>
              <a:t>This trend is accelerating</a:t>
            </a:r>
          </a:p>
          <a:p>
            <a:pPr lvl="1" eaLnBrk="1" hangingPunct="1">
              <a:defRPr/>
            </a:pPr>
            <a:r>
              <a:rPr lang="en-US" dirty="0" smtClean="0">
                <a:ea typeface="+mn-ea"/>
                <a:cs typeface="+mn-cs"/>
              </a:rPr>
              <a:t>Improved machine learning algorithms</a:t>
            </a:r>
          </a:p>
          <a:p>
            <a:pPr lvl="1" eaLnBrk="1" hangingPunct="1">
              <a:defRPr/>
            </a:pPr>
            <a:r>
              <a:rPr lang="en-US" dirty="0" smtClean="0">
                <a:ea typeface="+mn-ea"/>
                <a:cs typeface="+mn-cs"/>
              </a:rPr>
              <a:t>Improved data capture, networking, faster computers</a:t>
            </a:r>
          </a:p>
          <a:p>
            <a:pPr lvl="1" eaLnBrk="1" hangingPunct="1">
              <a:defRPr/>
            </a:pPr>
            <a:r>
              <a:rPr lang="en-US" dirty="0" smtClean="0">
                <a:ea typeface="+mn-ea"/>
                <a:cs typeface="+mn-cs"/>
              </a:rPr>
              <a:t>Software too complex to write by hand</a:t>
            </a:r>
          </a:p>
          <a:p>
            <a:pPr lvl="1" eaLnBrk="1" hangingPunct="1">
              <a:defRPr/>
            </a:pPr>
            <a:r>
              <a:rPr lang="en-US" dirty="0" smtClean="0">
                <a:ea typeface="+mn-ea"/>
                <a:cs typeface="+mn-cs"/>
              </a:rPr>
              <a:t>New sensors / IO devices</a:t>
            </a:r>
          </a:p>
          <a:p>
            <a:pPr lvl="1" eaLnBrk="1" hangingPunct="1">
              <a:defRPr/>
            </a:pPr>
            <a:r>
              <a:rPr lang="en-US" dirty="0" smtClean="0">
                <a:ea typeface="+mn-ea"/>
                <a:cs typeface="+mn-cs"/>
              </a:rPr>
              <a:t>Demand for self-customization to user, environment</a:t>
            </a:r>
          </a:p>
          <a:p>
            <a:pPr lvl="1" eaLnBrk="1" hangingPunct="1">
              <a:defRPr/>
            </a:pPr>
            <a:r>
              <a:rPr lang="en-US" dirty="0" smtClean="0">
                <a:ea typeface="+mn-ea"/>
                <a:cs typeface="+mn-cs"/>
              </a:rPr>
              <a:t>It turns out to be difficult to extract knowledge from human </a:t>
            </a:r>
            <a:r>
              <a:rPr lang="en-US" dirty="0" err="1" smtClean="0">
                <a:ea typeface="+mn-ea"/>
                <a:cs typeface="+mn-cs"/>
              </a:rPr>
              <a:t>experts</a:t>
            </a:r>
            <a:r>
              <a:rPr lang="en-US" dirty="0" err="1" smtClean="0">
                <a:ea typeface="+mn-ea"/>
                <a:cs typeface="+mn-cs"/>
                <a:sym typeface="Wingdings" pitchFamily="2" charset="2"/>
              </a:rPr>
              <a:t></a:t>
            </a:r>
            <a:r>
              <a:rPr lang="en-US" i="1" dirty="0" err="1" smtClean="0">
                <a:ea typeface="+mn-ea"/>
                <a:cs typeface="+mn-cs"/>
                <a:sym typeface="Wingdings" pitchFamily="2" charset="2"/>
              </a:rPr>
              <a:t>failure</a:t>
            </a:r>
            <a:r>
              <a:rPr lang="en-US" i="1" dirty="0" smtClean="0">
                <a:ea typeface="+mn-ea"/>
                <a:cs typeface="+mn-cs"/>
                <a:sym typeface="Wingdings" pitchFamily="2" charset="2"/>
              </a:rPr>
              <a:t> of expert systems in the 1980’s.</a:t>
            </a:r>
            <a:endParaRPr lang="en-US" i="1" dirty="0" smtClean="0">
              <a:ea typeface="+mn-ea"/>
              <a:cs typeface="+mn-cs"/>
            </a:endParaRPr>
          </a:p>
        </p:txBody>
      </p:sp>
      <p:sp>
        <p:nvSpPr>
          <p:cNvPr id="4" name="Footer Placeholder 3"/>
          <p:cNvSpPr>
            <a:spLocks noGrp="1"/>
          </p:cNvSpPr>
          <p:nvPr>
            <p:ph type="ftr" sz="quarter" idx="10"/>
          </p:nvPr>
        </p:nvSpPr>
        <p:spPr/>
        <p:txBody>
          <a:bodyPr/>
          <a:lstStyle/>
          <a:p>
            <a:pPr>
              <a:defRPr/>
            </a:pPr>
            <a:r>
              <a:rPr lang="en-US" smtClean="0"/>
              <a:t>Dr.Manirath Wongsim</a:t>
            </a:r>
            <a:endParaRPr lang="tr-TR"/>
          </a:p>
        </p:txBody>
      </p:sp>
      <p:sp>
        <p:nvSpPr>
          <p:cNvPr id="2" name="ตัวแทนวันที่ 1"/>
          <p:cNvSpPr>
            <a:spLocks noGrp="1"/>
          </p:cNvSpPr>
          <p:nvPr>
            <p:ph type="dt" sz="half" idx="10"/>
          </p:nvPr>
        </p:nvSpPr>
        <p:spPr/>
        <p:txBody>
          <a:bodyPr/>
          <a:lstStyle/>
          <a:p>
            <a:fld id="{80B4E308-EFB1-424C-B272-6D12EFA3998C}" type="datetime1">
              <a:rPr lang="th-TH" smtClean="0"/>
              <a:t>07/06/60</a:t>
            </a:fld>
            <a:endParaRPr lang="th-TH"/>
          </a:p>
        </p:txBody>
      </p:sp>
    </p:spTree>
    <p:extLst>
      <p:ext uri="{BB962C8B-B14F-4D97-AF65-F5344CB8AC3E}">
        <p14:creationId xmlns:p14="http://schemas.microsoft.com/office/powerpoint/2010/main" val="28411012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a:t>R Script File</a:t>
            </a:r>
            <a:r>
              <a:rPr lang="en-US" dirty="0"/>
              <a:t/>
            </a:r>
            <a:br>
              <a:rPr lang="en-US" dirty="0"/>
            </a:br>
            <a:endParaRPr lang="th-TH" dirty="0"/>
          </a:p>
        </p:txBody>
      </p:sp>
      <p:sp>
        <p:nvSpPr>
          <p:cNvPr id="3" name="ตัวแทนเนื้อหา 2"/>
          <p:cNvSpPr>
            <a:spLocks noGrp="1"/>
          </p:cNvSpPr>
          <p:nvPr>
            <p:ph idx="1"/>
          </p:nvPr>
        </p:nvSpPr>
        <p:spPr>
          <a:xfrm>
            <a:off x="467544" y="1268760"/>
            <a:ext cx="8435280" cy="5145435"/>
          </a:xfrm>
        </p:spPr>
        <p:txBody>
          <a:bodyPr>
            <a:normAutofit fontScale="70000" lnSpcReduction="20000"/>
          </a:bodyPr>
          <a:lstStyle/>
          <a:p>
            <a:pPr marL="0" indent="0">
              <a:buNone/>
            </a:pPr>
            <a:r>
              <a:rPr lang="en-US" dirty="0"/>
              <a:t>Usually, you will do your programming by writing your programs in script files and then you execute those scripts at your command prompt with the help of R interpreter called </a:t>
            </a:r>
            <a:r>
              <a:rPr lang="en-US" b="1" dirty="0" err="1"/>
              <a:t>Rscript</a:t>
            </a:r>
            <a:r>
              <a:rPr lang="en-US" dirty="0"/>
              <a:t>. So let's start with writing following code in a text file called </a:t>
            </a:r>
            <a:r>
              <a:rPr lang="en-US" dirty="0" err="1"/>
              <a:t>test.R</a:t>
            </a:r>
            <a:r>
              <a:rPr lang="en-US" dirty="0"/>
              <a:t> as under −</a:t>
            </a:r>
          </a:p>
          <a:p>
            <a:pPr marL="0" indent="0">
              <a:buNone/>
            </a:pPr>
            <a:r>
              <a:rPr lang="en-US" dirty="0"/>
              <a:t># My first program in R Programming</a:t>
            </a:r>
          </a:p>
          <a:p>
            <a:pPr marL="0" indent="0">
              <a:buNone/>
            </a:pPr>
            <a:r>
              <a:rPr lang="en-US" dirty="0" err="1"/>
              <a:t>myString</a:t>
            </a:r>
            <a:r>
              <a:rPr lang="en-US" dirty="0"/>
              <a:t> &lt;- "Hello, World!"</a:t>
            </a:r>
          </a:p>
          <a:p>
            <a:pPr marL="0" indent="0">
              <a:buNone/>
            </a:pPr>
            <a:r>
              <a:rPr lang="en-US" dirty="0"/>
              <a:t> </a:t>
            </a:r>
          </a:p>
          <a:p>
            <a:pPr marL="0" indent="0">
              <a:buNone/>
            </a:pPr>
            <a:r>
              <a:rPr lang="en-US" dirty="0"/>
              <a:t>print ( </a:t>
            </a:r>
            <a:r>
              <a:rPr lang="en-US" dirty="0" err="1"/>
              <a:t>myString</a:t>
            </a:r>
            <a:r>
              <a:rPr lang="en-US" dirty="0"/>
              <a:t>)</a:t>
            </a:r>
          </a:p>
          <a:p>
            <a:pPr marL="0" indent="0">
              <a:buNone/>
            </a:pPr>
            <a:r>
              <a:rPr lang="en-US" dirty="0"/>
              <a:t>Save the above code in a file </a:t>
            </a:r>
            <a:r>
              <a:rPr lang="en-US" dirty="0" err="1"/>
              <a:t>test.R</a:t>
            </a:r>
            <a:r>
              <a:rPr lang="en-US" dirty="0"/>
              <a:t> and execute it at Linux command prompt as given below. Even if you are using Windows or other system, syntax will remain same.</a:t>
            </a:r>
          </a:p>
          <a:p>
            <a:pPr marL="0" indent="0">
              <a:buNone/>
            </a:pPr>
            <a:r>
              <a:rPr lang="en-US" dirty="0"/>
              <a:t>$ </a:t>
            </a:r>
            <a:r>
              <a:rPr lang="en-US" dirty="0" err="1"/>
              <a:t>Rscript</a:t>
            </a:r>
            <a:r>
              <a:rPr lang="en-US" dirty="0"/>
              <a:t> </a:t>
            </a:r>
            <a:r>
              <a:rPr lang="en-US" dirty="0" err="1"/>
              <a:t>test.R</a:t>
            </a:r>
            <a:r>
              <a:rPr lang="en-US" dirty="0"/>
              <a:t> </a:t>
            </a:r>
          </a:p>
          <a:p>
            <a:pPr marL="0" indent="0">
              <a:buNone/>
            </a:pPr>
            <a:r>
              <a:rPr lang="en-US" dirty="0"/>
              <a:t>When we run the above program, it produces the following result.</a:t>
            </a:r>
          </a:p>
          <a:p>
            <a:pPr marL="0" indent="0">
              <a:buNone/>
            </a:pPr>
            <a:r>
              <a:rPr lang="en-US" dirty="0"/>
              <a:t>[1] "Hello, World!"</a:t>
            </a:r>
          </a:p>
          <a:p>
            <a:endParaRPr lang="th-TH" dirty="0"/>
          </a:p>
        </p:txBody>
      </p:sp>
      <p:sp>
        <p:nvSpPr>
          <p:cNvPr id="4" name="ตัวแทนวันที่ 3"/>
          <p:cNvSpPr>
            <a:spLocks noGrp="1"/>
          </p:cNvSpPr>
          <p:nvPr>
            <p:ph type="dt" sz="half" idx="10"/>
          </p:nvPr>
        </p:nvSpPr>
        <p:spPr/>
        <p:txBody>
          <a:bodyPr/>
          <a:lstStyle/>
          <a:p>
            <a:fld id="{4FD5907D-71A5-4DBC-B721-36CDE41004F9}"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862597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a:t>Comments</a:t>
            </a:r>
            <a:r>
              <a:rPr lang="en-US" dirty="0"/>
              <a:t/>
            </a:r>
            <a:br>
              <a:rPr lang="en-US" dirty="0"/>
            </a:br>
            <a:endParaRPr lang="th-TH" dirty="0"/>
          </a:p>
        </p:txBody>
      </p:sp>
      <p:sp>
        <p:nvSpPr>
          <p:cNvPr id="3" name="ตัวแทนเนื้อหา 2"/>
          <p:cNvSpPr>
            <a:spLocks noGrp="1"/>
          </p:cNvSpPr>
          <p:nvPr>
            <p:ph idx="1"/>
          </p:nvPr>
        </p:nvSpPr>
        <p:spPr>
          <a:xfrm>
            <a:off x="323528" y="1124744"/>
            <a:ext cx="8363272" cy="5001419"/>
          </a:xfrm>
        </p:spPr>
        <p:txBody>
          <a:bodyPr>
            <a:normAutofit fontScale="77500" lnSpcReduction="20000"/>
          </a:bodyPr>
          <a:lstStyle/>
          <a:p>
            <a:pPr marL="0" indent="0">
              <a:buNone/>
            </a:pPr>
            <a:r>
              <a:rPr lang="en-US" dirty="0"/>
              <a:t>Comments are like helping text in your R program and they are ignored by the interpreter while executing your actual program. Single comment is written using # in the beginning of the statement as follows −</a:t>
            </a:r>
          </a:p>
          <a:p>
            <a:pPr marL="0" indent="0">
              <a:buNone/>
            </a:pPr>
            <a:r>
              <a:rPr lang="en-US" dirty="0"/>
              <a:t># My first program in R Programming</a:t>
            </a:r>
          </a:p>
          <a:p>
            <a:pPr marL="0" indent="0">
              <a:buNone/>
            </a:pPr>
            <a:r>
              <a:rPr lang="en-US" dirty="0"/>
              <a:t>R does not support multi-line comments but you can perform a trick which is something as follows −</a:t>
            </a:r>
          </a:p>
          <a:p>
            <a:pPr marL="0" indent="0">
              <a:buNone/>
            </a:pPr>
            <a:r>
              <a:rPr lang="en-US" dirty="0"/>
              <a:t>if(FALSE) {</a:t>
            </a:r>
          </a:p>
          <a:p>
            <a:pPr marL="0" indent="0">
              <a:buNone/>
            </a:pPr>
            <a:r>
              <a:rPr lang="en-US" dirty="0"/>
              <a:t>   "This is a demo for multi-line comments and it should be put inside either a single</a:t>
            </a:r>
          </a:p>
          <a:p>
            <a:pPr marL="0" indent="0">
              <a:buNone/>
            </a:pPr>
            <a:r>
              <a:rPr lang="en-US" dirty="0"/>
              <a:t>      OR double quote"</a:t>
            </a:r>
          </a:p>
          <a:p>
            <a:pPr marL="0" indent="0">
              <a:buNone/>
            </a:pPr>
            <a:r>
              <a:rPr lang="en-US" dirty="0"/>
              <a:t>}</a:t>
            </a:r>
          </a:p>
          <a:p>
            <a:pPr marL="0" indent="0">
              <a:buNone/>
            </a:pPr>
            <a:r>
              <a:rPr lang="en-US" dirty="0"/>
              <a:t> </a:t>
            </a:r>
          </a:p>
          <a:p>
            <a:pPr marL="0" indent="0">
              <a:buNone/>
            </a:pPr>
            <a:r>
              <a:rPr lang="en-US" dirty="0" err="1"/>
              <a:t>myString</a:t>
            </a:r>
            <a:r>
              <a:rPr lang="en-US" dirty="0"/>
              <a:t> &lt;- "Hello, World!"</a:t>
            </a:r>
          </a:p>
          <a:p>
            <a:endParaRPr lang="th-TH" dirty="0"/>
          </a:p>
        </p:txBody>
      </p:sp>
      <p:sp>
        <p:nvSpPr>
          <p:cNvPr id="4" name="ตัวแทนวันที่ 3"/>
          <p:cNvSpPr>
            <a:spLocks noGrp="1"/>
          </p:cNvSpPr>
          <p:nvPr>
            <p:ph type="dt" sz="half" idx="10"/>
          </p:nvPr>
        </p:nvSpPr>
        <p:spPr/>
        <p:txBody>
          <a:bodyPr/>
          <a:lstStyle/>
          <a:p>
            <a:fld id="{5B247BD5-78F8-4BF9-9C22-9A81B7164A21}"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939008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ตาราง 3"/>
          <p:cNvGraphicFramePr>
            <a:graphicFrameLocks noGrp="1"/>
          </p:cNvGraphicFramePr>
          <p:nvPr>
            <p:extLst>
              <p:ext uri="{D42A27DB-BD31-4B8C-83A1-F6EECF244321}">
                <p14:modId xmlns:p14="http://schemas.microsoft.com/office/powerpoint/2010/main" val="3616484492"/>
              </p:ext>
            </p:extLst>
          </p:nvPr>
        </p:nvGraphicFramePr>
        <p:xfrm>
          <a:off x="323528" y="116632"/>
          <a:ext cx="8568951" cy="6517528"/>
        </p:xfrm>
        <a:graphic>
          <a:graphicData uri="http://schemas.openxmlformats.org/drawingml/2006/table">
            <a:tbl>
              <a:tblPr firstRow="1" firstCol="1" bandRow="1">
                <a:tableStyleId>{5C22544A-7EE6-4342-B048-85BDC9FD1C3A}</a:tableStyleId>
              </a:tblPr>
              <a:tblGrid>
                <a:gridCol w="1361953"/>
                <a:gridCol w="2553660"/>
                <a:gridCol w="4653338"/>
              </a:tblGrid>
              <a:tr h="345611">
                <a:tc>
                  <a:txBody>
                    <a:bodyPr/>
                    <a:lstStyle/>
                    <a:p>
                      <a:pPr>
                        <a:lnSpc>
                          <a:spcPct val="107000"/>
                        </a:lnSpc>
                        <a:spcAft>
                          <a:spcPts val="1500"/>
                        </a:spcAft>
                      </a:pPr>
                      <a:r>
                        <a:rPr lang="en-US" sz="1800" dirty="0">
                          <a:effectLst/>
                        </a:rPr>
                        <a:t>Data Type</a:t>
                      </a:r>
                      <a:endParaRPr lang="en-US" sz="1800" dirty="0">
                        <a:effectLst/>
                        <a:latin typeface="Calibri"/>
                        <a:ea typeface="Calibri"/>
                        <a:cs typeface="Cordia New"/>
                      </a:endParaRPr>
                    </a:p>
                  </a:txBody>
                  <a:tcPr marL="62925" marR="62925" marT="62925" marB="62925"/>
                </a:tc>
                <a:tc>
                  <a:txBody>
                    <a:bodyPr/>
                    <a:lstStyle/>
                    <a:p>
                      <a:pPr>
                        <a:lnSpc>
                          <a:spcPct val="107000"/>
                        </a:lnSpc>
                        <a:spcAft>
                          <a:spcPts val="1500"/>
                        </a:spcAft>
                      </a:pPr>
                      <a:r>
                        <a:rPr lang="en-US" sz="1800">
                          <a:effectLst/>
                        </a:rPr>
                        <a:t>Example</a:t>
                      </a:r>
                      <a:endParaRPr lang="en-US" sz="1800">
                        <a:effectLst/>
                        <a:latin typeface="Calibri"/>
                        <a:ea typeface="Calibri"/>
                        <a:cs typeface="Cordia New"/>
                      </a:endParaRPr>
                    </a:p>
                  </a:txBody>
                  <a:tcPr marL="62925" marR="62925" marT="62925" marB="62925"/>
                </a:tc>
                <a:tc>
                  <a:txBody>
                    <a:bodyPr/>
                    <a:lstStyle/>
                    <a:p>
                      <a:pPr>
                        <a:lnSpc>
                          <a:spcPct val="107000"/>
                        </a:lnSpc>
                        <a:spcAft>
                          <a:spcPts val="1500"/>
                        </a:spcAft>
                      </a:pPr>
                      <a:r>
                        <a:rPr lang="en-US" sz="1800" dirty="0">
                          <a:effectLst/>
                        </a:rPr>
                        <a:t>Verify</a:t>
                      </a:r>
                      <a:endParaRPr lang="en-US" sz="1800" dirty="0">
                        <a:effectLst/>
                        <a:latin typeface="Calibri"/>
                        <a:ea typeface="Calibri"/>
                        <a:cs typeface="Cordia New"/>
                      </a:endParaRPr>
                    </a:p>
                  </a:txBody>
                  <a:tcPr marL="62925" marR="62925" marT="62925" marB="62925"/>
                </a:tc>
              </a:tr>
              <a:tr h="986515">
                <a:tc>
                  <a:txBody>
                    <a:bodyPr/>
                    <a:lstStyle/>
                    <a:p>
                      <a:pPr>
                        <a:lnSpc>
                          <a:spcPct val="107000"/>
                        </a:lnSpc>
                        <a:spcAft>
                          <a:spcPts val="1500"/>
                        </a:spcAft>
                      </a:pPr>
                      <a:r>
                        <a:rPr lang="en-US" sz="1800">
                          <a:effectLst/>
                        </a:rPr>
                        <a:t>Logical</a:t>
                      </a:r>
                      <a:endParaRPr lang="en-US" sz="1800">
                        <a:effectLst/>
                        <a:latin typeface="Calibri"/>
                        <a:ea typeface="Calibri"/>
                        <a:cs typeface="Cordia New"/>
                      </a:endParaRPr>
                    </a:p>
                  </a:txBody>
                  <a:tcPr marL="62925" marR="62925" marT="62925" marB="62925" anchor="ctr"/>
                </a:tc>
                <a:tc>
                  <a:txBody>
                    <a:bodyPr/>
                    <a:lstStyle/>
                    <a:p>
                      <a:pPr>
                        <a:lnSpc>
                          <a:spcPct val="107000"/>
                        </a:lnSpc>
                        <a:spcAft>
                          <a:spcPts val="1500"/>
                        </a:spcAft>
                      </a:pPr>
                      <a:r>
                        <a:rPr lang="en-US" sz="1800">
                          <a:effectLst/>
                        </a:rPr>
                        <a:t>TRUE, FALSE</a:t>
                      </a:r>
                      <a:endParaRPr lang="en-US" sz="1800">
                        <a:effectLst/>
                        <a:latin typeface="Calibri"/>
                        <a:ea typeface="Calibri"/>
                        <a:cs typeface="Cordia New"/>
                      </a:endParaRPr>
                    </a:p>
                  </a:txBody>
                  <a:tcPr marL="62925" marR="62925" marT="62925" marB="62925" anchor="ctr"/>
                </a:tc>
                <a:tc>
                  <a:txBody>
                    <a:bodyPr/>
                    <a:lstStyle/>
                    <a:p>
                      <a:pPr>
                        <a:lnSpc>
                          <a:spcPct val="107000"/>
                        </a:lnSpc>
                      </a:pPr>
                      <a:r>
                        <a:rPr lang="en-US" sz="1800">
                          <a:effectLst/>
                        </a:rPr>
                        <a:t>v &lt;- TRUE print(class(v))</a:t>
                      </a:r>
                    </a:p>
                    <a:p>
                      <a:pPr marL="30480" marR="30480" algn="just">
                        <a:lnSpc>
                          <a:spcPts val="1800"/>
                        </a:lnSpc>
                        <a:spcAft>
                          <a:spcPts val="1200"/>
                        </a:spcAft>
                      </a:pPr>
                      <a:r>
                        <a:rPr lang="en-US" sz="1800">
                          <a:effectLst/>
                        </a:rPr>
                        <a:t>it produces the following result −</a:t>
                      </a:r>
                    </a:p>
                    <a:p>
                      <a:pPr>
                        <a:lnSpc>
                          <a:spcPct val="107000"/>
                        </a:lnSpc>
                      </a:pPr>
                      <a:r>
                        <a:rPr lang="en-US" sz="1400">
                          <a:effectLst/>
                        </a:rPr>
                        <a:t>[1] "logical" </a:t>
                      </a:r>
                      <a:endParaRPr lang="en-US" sz="1800">
                        <a:effectLst/>
                        <a:latin typeface="Calibri"/>
                      </a:endParaRPr>
                    </a:p>
                  </a:txBody>
                  <a:tcPr marL="62925" marR="62925" marT="62925" marB="62925"/>
                </a:tc>
              </a:tr>
              <a:tr h="986515">
                <a:tc>
                  <a:txBody>
                    <a:bodyPr/>
                    <a:lstStyle/>
                    <a:p>
                      <a:pPr>
                        <a:lnSpc>
                          <a:spcPct val="107000"/>
                        </a:lnSpc>
                        <a:spcAft>
                          <a:spcPts val="800"/>
                        </a:spcAft>
                      </a:pPr>
                      <a:r>
                        <a:rPr lang="en-US" sz="1800">
                          <a:effectLst/>
                        </a:rPr>
                        <a:t>Numeric</a:t>
                      </a:r>
                      <a:endParaRPr lang="en-US" sz="1800">
                        <a:effectLst/>
                        <a:latin typeface="Calibri"/>
                        <a:ea typeface="Calibri"/>
                        <a:cs typeface="Cordia New"/>
                      </a:endParaRPr>
                    </a:p>
                  </a:txBody>
                  <a:tcPr marL="62925" marR="62925" marT="62925" marB="62925" anchor="ctr"/>
                </a:tc>
                <a:tc>
                  <a:txBody>
                    <a:bodyPr/>
                    <a:lstStyle/>
                    <a:p>
                      <a:pPr>
                        <a:lnSpc>
                          <a:spcPct val="107000"/>
                        </a:lnSpc>
                        <a:spcAft>
                          <a:spcPts val="800"/>
                        </a:spcAft>
                      </a:pPr>
                      <a:r>
                        <a:rPr lang="en-US" sz="1800" dirty="0">
                          <a:effectLst/>
                        </a:rPr>
                        <a:t>12.3, 5, 999</a:t>
                      </a:r>
                      <a:endParaRPr lang="en-US" sz="1800" dirty="0">
                        <a:effectLst/>
                        <a:latin typeface="Calibri"/>
                        <a:ea typeface="Calibri"/>
                        <a:cs typeface="Cordia New"/>
                      </a:endParaRPr>
                    </a:p>
                  </a:txBody>
                  <a:tcPr marL="62925" marR="62925" marT="62925" marB="62925" anchor="ctr"/>
                </a:tc>
                <a:tc>
                  <a:txBody>
                    <a:bodyPr/>
                    <a:lstStyle/>
                    <a:p>
                      <a:pPr>
                        <a:lnSpc>
                          <a:spcPct val="107000"/>
                        </a:lnSpc>
                      </a:pPr>
                      <a:r>
                        <a:rPr lang="en-US" sz="1800">
                          <a:effectLst/>
                        </a:rPr>
                        <a:t>v &lt;- 23.5print(class(v))</a:t>
                      </a:r>
                    </a:p>
                    <a:p>
                      <a:pPr marL="30480" marR="30480" algn="just">
                        <a:lnSpc>
                          <a:spcPts val="1800"/>
                        </a:lnSpc>
                        <a:spcAft>
                          <a:spcPts val="1200"/>
                        </a:spcAft>
                      </a:pPr>
                      <a:r>
                        <a:rPr lang="en-US" sz="1800">
                          <a:effectLst/>
                        </a:rPr>
                        <a:t>it produces the following result −</a:t>
                      </a:r>
                    </a:p>
                    <a:p>
                      <a:pPr>
                        <a:lnSpc>
                          <a:spcPct val="107000"/>
                        </a:lnSpc>
                      </a:pPr>
                      <a:r>
                        <a:rPr lang="en-US" sz="1400">
                          <a:effectLst/>
                        </a:rPr>
                        <a:t>[1] "numeric"</a:t>
                      </a:r>
                      <a:endParaRPr lang="en-US" sz="1800">
                        <a:effectLst/>
                        <a:latin typeface="Calibri"/>
                      </a:endParaRPr>
                    </a:p>
                  </a:txBody>
                  <a:tcPr marL="62925" marR="62925" marT="62925" marB="62925"/>
                </a:tc>
              </a:tr>
              <a:tr h="986515">
                <a:tc>
                  <a:txBody>
                    <a:bodyPr/>
                    <a:lstStyle/>
                    <a:p>
                      <a:pPr>
                        <a:lnSpc>
                          <a:spcPct val="107000"/>
                        </a:lnSpc>
                        <a:spcAft>
                          <a:spcPts val="800"/>
                        </a:spcAft>
                      </a:pPr>
                      <a:r>
                        <a:rPr lang="en-US" sz="1800">
                          <a:effectLst/>
                        </a:rPr>
                        <a:t>Integer</a:t>
                      </a:r>
                      <a:endParaRPr lang="en-US" sz="1800">
                        <a:effectLst/>
                        <a:latin typeface="Calibri"/>
                        <a:ea typeface="Calibri"/>
                        <a:cs typeface="Cordia New"/>
                      </a:endParaRPr>
                    </a:p>
                  </a:txBody>
                  <a:tcPr marL="62925" marR="62925" marT="62925" marB="62925" anchor="ctr"/>
                </a:tc>
                <a:tc>
                  <a:txBody>
                    <a:bodyPr/>
                    <a:lstStyle/>
                    <a:p>
                      <a:pPr>
                        <a:lnSpc>
                          <a:spcPct val="107000"/>
                        </a:lnSpc>
                        <a:spcAft>
                          <a:spcPts val="800"/>
                        </a:spcAft>
                      </a:pPr>
                      <a:r>
                        <a:rPr lang="en-US" sz="1800">
                          <a:effectLst/>
                        </a:rPr>
                        <a:t>2L, 34L, 0L</a:t>
                      </a:r>
                      <a:endParaRPr lang="en-US" sz="1800">
                        <a:effectLst/>
                        <a:latin typeface="Calibri"/>
                        <a:ea typeface="Calibri"/>
                        <a:cs typeface="Cordia New"/>
                      </a:endParaRPr>
                    </a:p>
                  </a:txBody>
                  <a:tcPr marL="62925" marR="62925" marT="62925" marB="62925" anchor="ctr"/>
                </a:tc>
                <a:tc>
                  <a:txBody>
                    <a:bodyPr/>
                    <a:lstStyle/>
                    <a:p>
                      <a:pPr>
                        <a:lnSpc>
                          <a:spcPct val="107000"/>
                        </a:lnSpc>
                      </a:pPr>
                      <a:r>
                        <a:rPr lang="en-US" sz="1800">
                          <a:effectLst/>
                        </a:rPr>
                        <a:t>v &lt;- 2Lprint(class(v))</a:t>
                      </a:r>
                    </a:p>
                    <a:p>
                      <a:pPr marL="30480" marR="30480" algn="just">
                        <a:lnSpc>
                          <a:spcPts val="1800"/>
                        </a:lnSpc>
                        <a:spcAft>
                          <a:spcPts val="1200"/>
                        </a:spcAft>
                      </a:pPr>
                      <a:r>
                        <a:rPr lang="en-US" sz="1800">
                          <a:effectLst/>
                        </a:rPr>
                        <a:t>it produces the following result −</a:t>
                      </a:r>
                    </a:p>
                    <a:p>
                      <a:pPr>
                        <a:lnSpc>
                          <a:spcPct val="107000"/>
                        </a:lnSpc>
                      </a:pPr>
                      <a:r>
                        <a:rPr lang="en-US" sz="1400">
                          <a:effectLst/>
                        </a:rPr>
                        <a:t>[1] "integer"</a:t>
                      </a:r>
                      <a:endParaRPr lang="en-US" sz="1800">
                        <a:effectLst/>
                        <a:latin typeface="Calibri"/>
                      </a:endParaRPr>
                    </a:p>
                  </a:txBody>
                  <a:tcPr marL="62925" marR="62925" marT="62925" marB="62925"/>
                </a:tc>
              </a:tr>
              <a:tr h="986515">
                <a:tc>
                  <a:txBody>
                    <a:bodyPr/>
                    <a:lstStyle/>
                    <a:p>
                      <a:pPr>
                        <a:lnSpc>
                          <a:spcPct val="107000"/>
                        </a:lnSpc>
                        <a:spcAft>
                          <a:spcPts val="800"/>
                        </a:spcAft>
                      </a:pPr>
                      <a:r>
                        <a:rPr lang="en-US" sz="1800">
                          <a:effectLst/>
                        </a:rPr>
                        <a:t>Complex</a:t>
                      </a:r>
                      <a:endParaRPr lang="en-US" sz="1800">
                        <a:effectLst/>
                        <a:latin typeface="Calibri"/>
                        <a:ea typeface="Calibri"/>
                        <a:cs typeface="Cordia New"/>
                      </a:endParaRPr>
                    </a:p>
                  </a:txBody>
                  <a:tcPr marL="62925" marR="62925" marT="62925" marB="62925" anchor="ctr"/>
                </a:tc>
                <a:tc>
                  <a:txBody>
                    <a:bodyPr/>
                    <a:lstStyle/>
                    <a:p>
                      <a:pPr>
                        <a:lnSpc>
                          <a:spcPct val="107000"/>
                        </a:lnSpc>
                        <a:spcAft>
                          <a:spcPts val="800"/>
                        </a:spcAft>
                      </a:pPr>
                      <a:r>
                        <a:rPr lang="en-US" sz="1800">
                          <a:effectLst/>
                        </a:rPr>
                        <a:t>3 + 2i</a:t>
                      </a:r>
                      <a:endParaRPr lang="en-US" sz="1800">
                        <a:effectLst/>
                        <a:latin typeface="Calibri"/>
                        <a:ea typeface="Calibri"/>
                        <a:cs typeface="Cordia New"/>
                      </a:endParaRPr>
                    </a:p>
                  </a:txBody>
                  <a:tcPr marL="62925" marR="62925" marT="62925" marB="62925" anchor="ctr"/>
                </a:tc>
                <a:tc>
                  <a:txBody>
                    <a:bodyPr/>
                    <a:lstStyle/>
                    <a:p>
                      <a:pPr>
                        <a:lnSpc>
                          <a:spcPct val="107000"/>
                        </a:lnSpc>
                      </a:pPr>
                      <a:r>
                        <a:rPr lang="en-US" sz="1800">
                          <a:effectLst/>
                        </a:rPr>
                        <a:t>v &lt;- 2+5iprint(class(v))</a:t>
                      </a:r>
                    </a:p>
                    <a:p>
                      <a:pPr marL="30480" marR="30480" algn="just">
                        <a:lnSpc>
                          <a:spcPts val="1800"/>
                        </a:lnSpc>
                        <a:spcAft>
                          <a:spcPts val="1200"/>
                        </a:spcAft>
                      </a:pPr>
                      <a:r>
                        <a:rPr lang="en-US" sz="1800">
                          <a:effectLst/>
                        </a:rPr>
                        <a:t>it produces the following result −</a:t>
                      </a:r>
                    </a:p>
                    <a:p>
                      <a:pPr>
                        <a:lnSpc>
                          <a:spcPct val="107000"/>
                        </a:lnSpc>
                      </a:pPr>
                      <a:r>
                        <a:rPr lang="en-US" sz="1400">
                          <a:effectLst/>
                        </a:rPr>
                        <a:t>[1] "complex"</a:t>
                      </a:r>
                      <a:endParaRPr lang="en-US" sz="1800">
                        <a:effectLst/>
                        <a:latin typeface="Calibri"/>
                      </a:endParaRPr>
                    </a:p>
                  </a:txBody>
                  <a:tcPr marL="62925" marR="62925" marT="62925" marB="62925"/>
                </a:tc>
              </a:tr>
              <a:tr h="986515">
                <a:tc>
                  <a:txBody>
                    <a:bodyPr/>
                    <a:lstStyle/>
                    <a:p>
                      <a:pPr>
                        <a:lnSpc>
                          <a:spcPct val="107000"/>
                        </a:lnSpc>
                        <a:spcAft>
                          <a:spcPts val="800"/>
                        </a:spcAft>
                      </a:pPr>
                      <a:r>
                        <a:rPr lang="en-US" sz="1800">
                          <a:effectLst/>
                        </a:rPr>
                        <a:t>Character</a:t>
                      </a:r>
                      <a:endParaRPr lang="en-US" sz="1800">
                        <a:effectLst/>
                        <a:latin typeface="Calibri"/>
                        <a:ea typeface="Calibri"/>
                        <a:cs typeface="Cordia New"/>
                      </a:endParaRPr>
                    </a:p>
                  </a:txBody>
                  <a:tcPr marL="62925" marR="62925" marT="62925" marB="62925" anchor="ctr"/>
                </a:tc>
                <a:tc>
                  <a:txBody>
                    <a:bodyPr/>
                    <a:lstStyle/>
                    <a:p>
                      <a:pPr>
                        <a:lnSpc>
                          <a:spcPct val="107000"/>
                        </a:lnSpc>
                        <a:spcAft>
                          <a:spcPts val="800"/>
                        </a:spcAft>
                      </a:pPr>
                      <a:r>
                        <a:rPr lang="en-US" sz="1800">
                          <a:effectLst/>
                        </a:rPr>
                        <a:t>'a' , '"good", "TRUE", '23.4'</a:t>
                      </a:r>
                      <a:endParaRPr lang="en-US" sz="1800">
                        <a:effectLst/>
                        <a:latin typeface="Calibri"/>
                        <a:ea typeface="Calibri"/>
                        <a:cs typeface="Cordia New"/>
                      </a:endParaRPr>
                    </a:p>
                  </a:txBody>
                  <a:tcPr marL="62925" marR="62925" marT="62925" marB="62925" anchor="ctr"/>
                </a:tc>
                <a:tc>
                  <a:txBody>
                    <a:bodyPr/>
                    <a:lstStyle/>
                    <a:p>
                      <a:pPr>
                        <a:lnSpc>
                          <a:spcPct val="107000"/>
                        </a:lnSpc>
                      </a:pPr>
                      <a:r>
                        <a:rPr lang="en-US" sz="1800">
                          <a:effectLst/>
                        </a:rPr>
                        <a:t>v &lt;- "TRUE"print(class(v))</a:t>
                      </a:r>
                    </a:p>
                    <a:p>
                      <a:pPr marL="30480" marR="30480" algn="just">
                        <a:lnSpc>
                          <a:spcPts val="1800"/>
                        </a:lnSpc>
                        <a:spcAft>
                          <a:spcPts val="1200"/>
                        </a:spcAft>
                      </a:pPr>
                      <a:r>
                        <a:rPr lang="en-US" sz="1800">
                          <a:effectLst/>
                        </a:rPr>
                        <a:t>it produces the following result −</a:t>
                      </a:r>
                    </a:p>
                    <a:p>
                      <a:pPr>
                        <a:lnSpc>
                          <a:spcPct val="107000"/>
                        </a:lnSpc>
                      </a:pPr>
                      <a:r>
                        <a:rPr lang="en-US" sz="1400">
                          <a:effectLst/>
                        </a:rPr>
                        <a:t>[1] "character"</a:t>
                      </a:r>
                      <a:endParaRPr lang="en-US" sz="1800">
                        <a:effectLst/>
                        <a:latin typeface="Calibri"/>
                      </a:endParaRPr>
                    </a:p>
                  </a:txBody>
                  <a:tcPr marL="62925" marR="62925" marT="62925" marB="62925"/>
                </a:tc>
              </a:tr>
              <a:tr h="986515">
                <a:tc>
                  <a:txBody>
                    <a:bodyPr/>
                    <a:lstStyle/>
                    <a:p>
                      <a:pPr>
                        <a:lnSpc>
                          <a:spcPct val="107000"/>
                        </a:lnSpc>
                        <a:spcAft>
                          <a:spcPts val="800"/>
                        </a:spcAft>
                      </a:pPr>
                      <a:r>
                        <a:rPr lang="en-US" sz="1800">
                          <a:effectLst/>
                        </a:rPr>
                        <a:t>Raw</a:t>
                      </a:r>
                      <a:endParaRPr lang="en-US" sz="1800">
                        <a:effectLst/>
                        <a:latin typeface="Calibri"/>
                        <a:ea typeface="Calibri"/>
                        <a:cs typeface="Cordia New"/>
                      </a:endParaRPr>
                    </a:p>
                  </a:txBody>
                  <a:tcPr marL="62925" marR="62925" marT="62925" marB="62925" anchor="ctr"/>
                </a:tc>
                <a:tc>
                  <a:txBody>
                    <a:bodyPr/>
                    <a:lstStyle/>
                    <a:p>
                      <a:pPr>
                        <a:lnSpc>
                          <a:spcPct val="107000"/>
                        </a:lnSpc>
                        <a:spcAft>
                          <a:spcPts val="800"/>
                        </a:spcAft>
                      </a:pPr>
                      <a:r>
                        <a:rPr lang="en-US" sz="1800">
                          <a:effectLst/>
                        </a:rPr>
                        <a:t>"Hello" is stored as 48 65 6c 6c 6f</a:t>
                      </a:r>
                      <a:endParaRPr lang="en-US" sz="1800">
                        <a:effectLst/>
                        <a:latin typeface="Calibri"/>
                        <a:ea typeface="Calibri"/>
                        <a:cs typeface="Cordia New"/>
                      </a:endParaRPr>
                    </a:p>
                  </a:txBody>
                  <a:tcPr marL="62925" marR="62925" marT="62925" marB="62925" anchor="ctr"/>
                </a:tc>
                <a:tc>
                  <a:txBody>
                    <a:bodyPr/>
                    <a:lstStyle/>
                    <a:p>
                      <a:pPr>
                        <a:lnSpc>
                          <a:spcPct val="107000"/>
                        </a:lnSpc>
                      </a:pPr>
                      <a:r>
                        <a:rPr lang="en-US" sz="1800" dirty="0">
                          <a:effectLst/>
                        </a:rPr>
                        <a:t>v &lt;- </a:t>
                      </a:r>
                      <a:r>
                        <a:rPr lang="en-US" sz="1800" dirty="0" err="1">
                          <a:effectLst/>
                        </a:rPr>
                        <a:t>charToRaw</a:t>
                      </a:r>
                      <a:r>
                        <a:rPr lang="en-US" sz="1800" dirty="0">
                          <a:effectLst/>
                        </a:rPr>
                        <a:t>("Hello")print(class(v))</a:t>
                      </a:r>
                    </a:p>
                    <a:p>
                      <a:pPr marL="30480" marR="30480" algn="just">
                        <a:lnSpc>
                          <a:spcPts val="1800"/>
                        </a:lnSpc>
                        <a:spcAft>
                          <a:spcPts val="1200"/>
                        </a:spcAft>
                      </a:pPr>
                      <a:r>
                        <a:rPr lang="en-US" sz="1800" dirty="0">
                          <a:effectLst/>
                        </a:rPr>
                        <a:t>it produces the following result −</a:t>
                      </a:r>
                    </a:p>
                    <a:p>
                      <a:pPr>
                        <a:lnSpc>
                          <a:spcPct val="107000"/>
                        </a:lnSpc>
                      </a:pPr>
                      <a:r>
                        <a:rPr lang="en-US" sz="1400" dirty="0">
                          <a:effectLst/>
                        </a:rPr>
                        <a:t>[1] "raw" </a:t>
                      </a:r>
                      <a:endParaRPr lang="en-US" sz="1800" dirty="0">
                        <a:effectLst/>
                        <a:latin typeface="Calibri"/>
                      </a:endParaRPr>
                    </a:p>
                  </a:txBody>
                  <a:tcPr marL="62925" marR="62925" marT="62925" marB="62925"/>
                </a:tc>
              </a:tr>
            </a:tbl>
          </a:graphicData>
        </a:graphic>
      </p:graphicFrame>
      <p:sp>
        <p:nvSpPr>
          <p:cNvPr id="2" name="ตัวแทนวันที่ 1"/>
          <p:cNvSpPr>
            <a:spLocks noGrp="1"/>
          </p:cNvSpPr>
          <p:nvPr>
            <p:ph type="dt" sz="half" idx="10"/>
          </p:nvPr>
        </p:nvSpPr>
        <p:spPr/>
        <p:txBody>
          <a:bodyPr/>
          <a:lstStyle/>
          <a:p>
            <a:fld id="{7D6571FA-7756-43B6-981C-56486D73BC3B}"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555432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611560" y="548680"/>
            <a:ext cx="8229600" cy="850106"/>
          </a:xfrm>
        </p:spPr>
        <p:txBody>
          <a:bodyPr>
            <a:noAutofit/>
          </a:bodyPr>
          <a:lstStyle/>
          <a:p>
            <a:r>
              <a:rPr lang="en-US" b="1" dirty="0" smtClean="0"/>
              <a:t>Vectors</a:t>
            </a:r>
            <a:br>
              <a:rPr lang="en-US" b="1" dirty="0" smtClean="0"/>
            </a:br>
            <a:endParaRPr lang="th-TH" dirty="0"/>
          </a:p>
        </p:txBody>
      </p:sp>
      <p:sp>
        <p:nvSpPr>
          <p:cNvPr id="3" name="ตัวแทนเนื้อหา 2"/>
          <p:cNvSpPr>
            <a:spLocks noGrp="1"/>
          </p:cNvSpPr>
          <p:nvPr>
            <p:ph idx="1"/>
          </p:nvPr>
        </p:nvSpPr>
        <p:spPr>
          <a:xfrm>
            <a:off x="755576" y="1340768"/>
            <a:ext cx="8075240" cy="5073427"/>
          </a:xfrm>
        </p:spPr>
        <p:txBody>
          <a:bodyPr>
            <a:normAutofit lnSpcReduction="10000"/>
          </a:bodyPr>
          <a:lstStyle/>
          <a:p>
            <a:pPr marL="0" indent="0">
              <a:buNone/>
            </a:pPr>
            <a:r>
              <a:rPr lang="en-US" dirty="0" smtClean="0"/>
              <a:t>When </a:t>
            </a:r>
            <a:r>
              <a:rPr lang="en-US" dirty="0"/>
              <a:t>you want to create vector with more than one element, you should use </a:t>
            </a:r>
            <a:r>
              <a:rPr lang="en-US" b="1" dirty="0"/>
              <a:t>c()</a:t>
            </a:r>
            <a:r>
              <a:rPr lang="en-US" dirty="0"/>
              <a:t> function which means to combine the elements into a vector.</a:t>
            </a:r>
          </a:p>
          <a:p>
            <a:pPr marL="0" indent="0">
              <a:buNone/>
            </a:pPr>
            <a:r>
              <a:rPr lang="en-US" dirty="0"/>
              <a:t># Create a vector</a:t>
            </a:r>
            <a:r>
              <a:rPr lang="en-US" dirty="0" smtClean="0"/>
              <a:t>.</a:t>
            </a:r>
          </a:p>
          <a:p>
            <a:pPr marL="0" indent="0">
              <a:buNone/>
            </a:pPr>
            <a:r>
              <a:rPr lang="en-US" dirty="0" smtClean="0"/>
              <a:t>apple </a:t>
            </a:r>
            <a:r>
              <a:rPr lang="en-US" dirty="0"/>
              <a:t>&lt;- </a:t>
            </a:r>
            <a:r>
              <a:rPr lang="en-US" dirty="0" smtClean="0"/>
              <a:t>c</a:t>
            </a:r>
            <a:r>
              <a:rPr lang="en-US" dirty="0"/>
              <a:t>('</a:t>
            </a:r>
            <a:r>
              <a:rPr lang="en-US" dirty="0" err="1"/>
              <a:t>red','green',"yellow</a:t>
            </a:r>
            <a:r>
              <a:rPr lang="en-US" dirty="0"/>
              <a:t>")print(apple) </a:t>
            </a:r>
            <a:endParaRPr lang="en-US" dirty="0" smtClean="0"/>
          </a:p>
          <a:p>
            <a:pPr marL="0" indent="0">
              <a:buNone/>
            </a:pPr>
            <a:r>
              <a:rPr lang="en-US" dirty="0" smtClean="0"/>
              <a:t># </a:t>
            </a:r>
            <a:r>
              <a:rPr lang="en-US" dirty="0"/>
              <a:t>Get the class of the </a:t>
            </a:r>
            <a:r>
              <a:rPr lang="en-US" dirty="0" err="1"/>
              <a:t>vector.print</a:t>
            </a:r>
            <a:r>
              <a:rPr lang="en-US" dirty="0"/>
              <a:t>(class(apple))</a:t>
            </a:r>
            <a:endParaRPr lang="en-US" dirty="0" smtClean="0">
              <a:effectLst/>
            </a:endParaRPr>
          </a:p>
          <a:p>
            <a:pPr marL="0" indent="0">
              <a:buNone/>
            </a:pPr>
            <a:r>
              <a:rPr lang="en-US" dirty="0"/>
              <a:t>When we execute the above code, it produces the following result −</a:t>
            </a:r>
          </a:p>
          <a:p>
            <a:pPr marL="0" indent="0">
              <a:buNone/>
            </a:pPr>
            <a:r>
              <a:rPr lang="en-US" dirty="0"/>
              <a:t>[1] "red"    "green"  "yellow"[1] "character"</a:t>
            </a:r>
            <a:endParaRPr lang="en-US" dirty="0" smtClean="0">
              <a:effectLst/>
            </a:endParaRPr>
          </a:p>
          <a:p>
            <a:pPr marL="0" indent="0">
              <a:buNone/>
            </a:pPr>
            <a:endParaRPr lang="th-TH" dirty="0"/>
          </a:p>
        </p:txBody>
      </p:sp>
      <p:sp>
        <p:nvSpPr>
          <p:cNvPr id="4" name="ตัวแทนวันที่ 3"/>
          <p:cNvSpPr>
            <a:spLocks noGrp="1"/>
          </p:cNvSpPr>
          <p:nvPr>
            <p:ph type="dt" sz="half" idx="10"/>
          </p:nvPr>
        </p:nvSpPr>
        <p:spPr/>
        <p:txBody>
          <a:bodyPr/>
          <a:lstStyle/>
          <a:p>
            <a:fld id="{0423839C-0CE4-46F9-BE03-A6D2BBA79DCB}"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536661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395536" y="332656"/>
            <a:ext cx="8229600" cy="5688632"/>
          </a:xfrm>
        </p:spPr>
        <p:txBody>
          <a:bodyPr>
            <a:normAutofit lnSpcReduction="10000"/>
          </a:bodyPr>
          <a:lstStyle/>
          <a:p>
            <a:pPr marL="0" indent="0">
              <a:buNone/>
            </a:pPr>
            <a:r>
              <a:rPr lang="en-US" dirty="0" smtClean="0"/>
              <a:t>Using the c() function</a:t>
            </a:r>
          </a:p>
          <a:p>
            <a:pPr marL="0" indent="0">
              <a:buNone/>
            </a:pPr>
            <a:r>
              <a:rPr lang="en-US" dirty="0" smtClean="0"/>
              <a:t>The non-character values are coerced to character type if one of the elements is a character.</a:t>
            </a:r>
          </a:p>
          <a:p>
            <a:pPr marL="0" indent="0">
              <a:buNone/>
            </a:pPr>
            <a:r>
              <a:rPr lang="en-US" dirty="0" smtClean="0"/>
              <a:t># The logical and numeric values are converted to characters.</a:t>
            </a:r>
          </a:p>
          <a:p>
            <a:pPr marL="0" indent="0">
              <a:buNone/>
            </a:pPr>
            <a:r>
              <a:rPr lang="en-US" dirty="0" smtClean="0"/>
              <a:t>s &lt;- c('apple','red',5,TRUE)</a:t>
            </a:r>
          </a:p>
          <a:p>
            <a:pPr marL="0" indent="0">
              <a:buNone/>
            </a:pPr>
            <a:r>
              <a:rPr lang="en-US" dirty="0" smtClean="0"/>
              <a:t>print(s)</a:t>
            </a:r>
          </a:p>
          <a:p>
            <a:pPr marL="0" indent="0">
              <a:buNone/>
            </a:pPr>
            <a:r>
              <a:rPr lang="en-US" dirty="0" smtClean="0"/>
              <a:t>When we execute the above code, it produces the following result −</a:t>
            </a:r>
          </a:p>
          <a:p>
            <a:pPr marL="0" indent="0">
              <a:buNone/>
            </a:pPr>
            <a:r>
              <a:rPr lang="en-US" dirty="0" smtClean="0"/>
              <a:t>[1] "apple" "red"   "5"     "TRUE" </a:t>
            </a:r>
          </a:p>
          <a:p>
            <a:endParaRPr lang="th-TH" dirty="0"/>
          </a:p>
        </p:txBody>
      </p:sp>
      <p:sp>
        <p:nvSpPr>
          <p:cNvPr id="2" name="ตัวแทนวันที่ 1"/>
          <p:cNvSpPr>
            <a:spLocks noGrp="1"/>
          </p:cNvSpPr>
          <p:nvPr>
            <p:ph type="dt" sz="half" idx="10"/>
          </p:nvPr>
        </p:nvSpPr>
        <p:spPr/>
        <p:txBody>
          <a:bodyPr/>
          <a:lstStyle/>
          <a:p>
            <a:fld id="{EF2BD501-061E-44F3-82A1-02A0AF78B176}" type="datetime1">
              <a:rPr lang="th-TH" smtClean="0"/>
              <a:t>07/06/60</a:t>
            </a:fld>
            <a:endParaRPr lang="th-TH"/>
          </a:p>
        </p:txBody>
      </p:sp>
      <p:sp>
        <p:nvSpPr>
          <p:cNvPr id="4" name="ตัวแทนท้ายกระดาษ 3"/>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4046095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395536" y="476672"/>
            <a:ext cx="8229600" cy="6192688"/>
          </a:xfrm>
        </p:spPr>
        <p:txBody>
          <a:bodyPr>
            <a:normAutofit fontScale="47500" lnSpcReduction="20000"/>
          </a:bodyPr>
          <a:lstStyle/>
          <a:p>
            <a:pPr marL="0" indent="0">
              <a:buNone/>
            </a:pPr>
            <a:r>
              <a:rPr lang="en-US" sz="7600" b="1" dirty="0"/>
              <a:t>Multiple Elements Vector</a:t>
            </a:r>
          </a:p>
          <a:p>
            <a:pPr marL="0" indent="0">
              <a:buNone/>
            </a:pPr>
            <a:r>
              <a:rPr lang="en-US" b="1" dirty="0"/>
              <a:t>Using colon operator with numeric data</a:t>
            </a:r>
            <a:endParaRPr lang="en-US" dirty="0"/>
          </a:p>
          <a:p>
            <a:pPr marL="0" indent="0">
              <a:buNone/>
            </a:pPr>
            <a:r>
              <a:rPr lang="en-US" dirty="0"/>
              <a:t># Creating a sequence from 5 to 13.v &lt;- 5:13print(v) # </a:t>
            </a:r>
            <a:r>
              <a:rPr lang="en-US" dirty="0" smtClean="0"/>
              <a:t>Multiple Elements Vector</a:t>
            </a:r>
          </a:p>
          <a:p>
            <a:pPr marL="0" indent="0">
              <a:buNone/>
            </a:pPr>
            <a:r>
              <a:rPr lang="en-US" dirty="0" smtClean="0"/>
              <a:t>Using colon operator with numeric data</a:t>
            </a:r>
          </a:p>
          <a:p>
            <a:pPr marL="0" indent="0">
              <a:buNone/>
            </a:pPr>
            <a:r>
              <a:rPr lang="en-US" dirty="0" smtClean="0"/>
              <a:t># Creating a sequence from 5 to 13.</a:t>
            </a:r>
          </a:p>
          <a:p>
            <a:pPr marL="0" indent="0">
              <a:buNone/>
            </a:pPr>
            <a:r>
              <a:rPr lang="en-US" dirty="0" smtClean="0"/>
              <a:t>v &lt;- 5:13</a:t>
            </a:r>
          </a:p>
          <a:p>
            <a:pPr marL="0" indent="0">
              <a:buNone/>
            </a:pPr>
            <a:r>
              <a:rPr lang="en-US" dirty="0" smtClean="0"/>
              <a:t>print(v)</a:t>
            </a:r>
          </a:p>
          <a:p>
            <a:pPr marL="0" indent="0">
              <a:buNone/>
            </a:pPr>
            <a:endParaRPr lang="en-US" dirty="0" smtClean="0"/>
          </a:p>
          <a:p>
            <a:pPr marL="0" indent="0">
              <a:buNone/>
            </a:pPr>
            <a:r>
              <a:rPr lang="en-US" dirty="0" smtClean="0"/>
              <a:t># Creating a sequence from 6.6 to 12.6.</a:t>
            </a:r>
          </a:p>
          <a:p>
            <a:pPr marL="0" indent="0">
              <a:buNone/>
            </a:pPr>
            <a:r>
              <a:rPr lang="en-US" dirty="0" smtClean="0"/>
              <a:t>v &lt;- 6.6:12.6</a:t>
            </a:r>
          </a:p>
          <a:p>
            <a:pPr marL="0" indent="0">
              <a:buNone/>
            </a:pPr>
            <a:r>
              <a:rPr lang="en-US" dirty="0" smtClean="0"/>
              <a:t>print(v)</a:t>
            </a:r>
          </a:p>
          <a:p>
            <a:pPr marL="0" indent="0">
              <a:buNone/>
            </a:pPr>
            <a:endParaRPr lang="en-US" dirty="0" smtClean="0"/>
          </a:p>
          <a:p>
            <a:pPr marL="0" indent="0">
              <a:buNone/>
            </a:pPr>
            <a:r>
              <a:rPr lang="en-US" dirty="0" smtClean="0"/>
              <a:t># If the final element specified does not belong to the sequence then it is discarded.</a:t>
            </a:r>
          </a:p>
          <a:p>
            <a:pPr marL="0" indent="0">
              <a:buNone/>
            </a:pPr>
            <a:r>
              <a:rPr lang="en-US" dirty="0" smtClean="0"/>
              <a:t>v &lt;- 3.8:11.4</a:t>
            </a:r>
          </a:p>
          <a:p>
            <a:pPr marL="0" indent="0">
              <a:buNone/>
            </a:pPr>
            <a:r>
              <a:rPr lang="en-US" dirty="0" smtClean="0"/>
              <a:t>print(v)</a:t>
            </a:r>
          </a:p>
          <a:p>
            <a:pPr marL="0" indent="0">
              <a:buNone/>
            </a:pPr>
            <a:r>
              <a:rPr lang="en-US" dirty="0" smtClean="0"/>
              <a:t>When we execute the above code, it produces the following result −</a:t>
            </a:r>
          </a:p>
          <a:p>
            <a:pPr marL="0" indent="0">
              <a:buNone/>
            </a:pPr>
            <a:r>
              <a:rPr lang="en-US" dirty="0" smtClean="0"/>
              <a:t>[1]  5  6  7  8  9 10 11 12 13</a:t>
            </a:r>
          </a:p>
          <a:p>
            <a:pPr marL="0" indent="0">
              <a:buNone/>
            </a:pPr>
            <a:r>
              <a:rPr lang="en-US" dirty="0" smtClean="0"/>
              <a:t>[1]  6.6  7.6  8.6  9.6 10.6 11.6 12.6</a:t>
            </a:r>
          </a:p>
          <a:p>
            <a:pPr marL="0" indent="0">
              <a:buNone/>
            </a:pPr>
            <a:r>
              <a:rPr lang="en-US" dirty="0" smtClean="0"/>
              <a:t>[1]  3.8  4.8  5.8  6.8  7.8  8.8  9.8 10.8</a:t>
            </a:r>
          </a:p>
          <a:p>
            <a:pPr marL="0" indent="0">
              <a:buNone/>
            </a:pPr>
            <a:r>
              <a:rPr lang="en-US" dirty="0" smtClean="0"/>
              <a:t>Creating </a:t>
            </a:r>
            <a:r>
              <a:rPr lang="en-US" dirty="0"/>
              <a:t>a sequence from 6.6 to 12.6.v &lt;- 6.6:12.6print(v) # If the final element specified does not belong to the sequence then it is </a:t>
            </a:r>
            <a:r>
              <a:rPr lang="en-US" dirty="0" err="1"/>
              <a:t>discarded.v</a:t>
            </a:r>
            <a:r>
              <a:rPr lang="en-US" dirty="0"/>
              <a:t> &lt;- 3.8:11.4print(v)</a:t>
            </a:r>
            <a:endParaRPr lang="en-US" dirty="0" smtClean="0">
              <a:effectLst/>
            </a:endParaRPr>
          </a:p>
          <a:p>
            <a:pPr marL="0" indent="0">
              <a:buNone/>
            </a:pPr>
            <a:r>
              <a:rPr lang="en-US" dirty="0"/>
              <a:t>When we execute the above code, it produces the following result −</a:t>
            </a:r>
          </a:p>
          <a:p>
            <a:pPr marL="0" indent="0">
              <a:buNone/>
            </a:pPr>
            <a:r>
              <a:rPr lang="en-US" dirty="0"/>
              <a:t>[1]  5  6  7  8  9 10 11 12 13[1]  6.6  7.6  8.6  9.6 10.6 11.6 12.6[1]  3.8  4.8  5.8  6.8  7.8  8.8  9.8 10.8</a:t>
            </a:r>
            <a:endParaRPr lang="en-US" dirty="0" smtClean="0">
              <a:effectLst/>
            </a:endParaRPr>
          </a:p>
          <a:p>
            <a:endParaRPr lang="th-TH" dirty="0"/>
          </a:p>
        </p:txBody>
      </p:sp>
      <p:sp>
        <p:nvSpPr>
          <p:cNvPr id="2" name="ตัวแทนวันที่ 1"/>
          <p:cNvSpPr>
            <a:spLocks noGrp="1"/>
          </p:cNvSpPr>
          <p:nvPr>
            <p:ph type="dt" sz="half" idx="10"/>
          </p:nvPr>
        </p:nvSpPr>
        <p:spPr/>
        <p:txBody>
          <a:bodyPr/>
          <a:lstStyle/>
          <a:p>
            <a:fld id="{534ACEC6-EEBF-4C85-9A4E-DC906BA8C32C}" type="datetime1">
              <a:rPr lang="th-TH" smtClean="0"/>
              <a:t>07/06/60</a:t>
            </a:fld>
            <a:endParaRPr lang="th-TH"/>
          </a:p>
        </p:txBody>
      </p:sp>
      <p:sp>
        <p:nvSpPr>
          <p:cNvPr id="4" name="ตัวแทนท้ายกระดาษ 3"/>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418177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Accessing Vector Elements</a:t>
            </a:r>
            <a:br>
              <a:rPr lang="en-US" dirty="0" smtClean="0"/>
            </a:br>
            <a:endParaRPr lang="th-TH" dirty="0"/>
          </a:p>
        </p:txBody>
      </p:sp>
      <p:sp>
        <p:nvSpPr>
          <p:cNvPr id="3" name="ตัวแทนเนื้อหา 2"/>
          <p:cNvSpPr>
            <a:spLocks noGrp="1"/>
          </p:cNvSpPr>
          <p:nvPr>
            <p:ph idx="1"/>
          </p:nvPr>
        </p:nvSpPr>
        <p:spPr>
          <a:xfrm>
            <a:off x="395536" y="980728"/>
            <a:ext cx="8291264" cy="5400600"/>
          </a:xfrm>
        </p:spPr>
        <p:txBody>
          <a:bodyPr>
            <a:normAutofit fontScale="25000" lnSpcReduction="20000"/>
          </a:bodyPr>
          <a:lstStyle/>
          <a:p>
            <a:pPr marL="0" indent="0">
              <a:buNone/>
            </a:pPr>
            <a:r>
              <a:rPr lang="en-US" sz="5600" dirty="0" smtClean="0"/>
              <a:t>Elements of a Vector are accessed using indexing. The [ ] brackets are used for indexing. Indexing starts with position 1. Giving a negative value in the index drops that element from </a:t>
            </a:r>
            <a:r>
              <a:rPr lang="en-US" sz="5600" dirty="0" err="1" smtClean="0"/>
              <a:t>result.TRUE</a:t>
            </a:r>
            <a:r>
              <a:rPr lang="en-US" sz="5600" dirty="0" smtClean="0"/>
              <a:t>, FALSE or 0 and 1 can also be used for indexing.</a:t>
            </a:r>
          </a:p>
          <a:p>
            <a:pPr marL="0" indent="0">
              <a:buNone/>
            </a:pPr>
            <a:r>
              <a:rPr lang="en-US" sz="5600" dirty="0" smtClean="0"/>
              <a:t># Accessing vector elements using position.</a:t>
            </a:r>
          </a:p>
          <a:p>
            <a:pPr marL="0" indent="0">
              <a:buNone/>
            </a:pPr>
            <a:r>
              <a:rPr lang="en-US" sz="5600" dirty="0" smtClean="0"/>
              <a:t>t &lt;- c("</a:t>
            </a:r>
            <a:r>
              <a:rPr lang="en-US" sz="5600" dirty="0" err="1" smtClean="0"/>
              <a:t>Sun","Mon","Tue","Wed","Thurs","Fri","Sat</a:t>
            </a:r>
            <a:r>
              <a:rPr lang="en-US" sz="5600" dirty="0" smtClean="0"/>
              <a:t>")</a:t>
            </a:r>
          </a:p>
          <a:p>
            <a:pPr marL="0" indent="0">
              <a:buNone/>
            </a:pPr>
            <a:r>
              <a:rPr lang="en-US" sz="5600" dirty="0" smtClean="0"/>
              <a:t>u &lt;- t[c(2,3,6)]</a:t>
            </a:r>
          </a:p>
          <a:p>
            <a:pPr marL="0" indent="0">
              <a:buNone/>
            </a:pPr>
            <a:r>
              <a:rPr lang="en-US" sz="5600" dirty="0" smtClean="0"/>
              <a:t>print(u)</a:t>
            </a:r>
          </a:p>
          <a:p>
            <a:pPr marL="0" indent="0">
              <a:buNone/>
            </a:pPr>
            <a:endParaRPr lang="en-US" sz="5600" dirty="0" smtClean="0"/>
          </a:p>
          <a:p>
            <a:pPr marL="0" indent="0">
              <a:buNone/>
            </a:pPr>
            <a:r>
              <a:rPr lang="en-US" sz="5600" dirty="0" smtClean="0"/>
              <a:t># Accessing vector elements using logical indexing.</a:t>
            </a:r>
          </a:p>
          <a:p>
            <a:pPr marL="0" indent="0">
              <a:buNone/>
            </a:pPr>
            <a:r>
              <a:rPr lang="en-US" sz="5600" dirty="0" smtClean="0"/>
              <a:t>v &lt;- t[c(TRUE,FALSE,FALSE,FALSE,FALSE,TRUE,FALSE)]</a:t>
            </a:r>
          </a:p>
          <a:p>
            <a:pPr marL="0" indent="0">
              <a:buNone/>
            </a:pPr>
            <a:r>
              <a:rPr lang="en-US" sz="5600" dirty="0" smtClean="0"/>
              <a:t>print(v)</a:t>
            </a:r>
          </a:p>
          <a:p>
            <a:pPr marL="0" indent="0">
              <a:buNone/>
            </a:pPr>
            <a:endParaRPr lang="en-US" sz="5600" dirty="0" smtClean="0"/>
          </a:p>
          <a:p>
            <a:pPr marL="0" indent="0">
              <a:buNone/>
            </a:pPr>
            <a:r>
              <a:rPr lang="en-US" sz="5600" dirty="0" smtClean="0"/>
              <a:t># Accessing vector elements using negative indexing.</a:t>
            </a:r>
          </a:p>
          <a:p>
            <a:pPr marL="0" indent="0">
              <a:buNone/>
            </a:pPr>
            <a:r>
              <a:rPr lang="en-US" sz="5600" dirty="0" smtClean="0"/>
              <a:t>x &lt;- t[c(-2,-5)]</a:t>
            </a:r>
          </a:p>
          <a:p>
            <a:pPr marL="0" indent="0">
              <a:buNone/>
            </a:pPr>
            <a:r>
              <a:rPr lang="en-US" sz="5600" dirty="0" smtClean="0"/>
              <a:t>print(x)</a:t>
            </a:r>
          </a:p>
          <a:p>
            <a:pPr marL="0" indent="0">
              <a:buNone/>
            </a:pPr>
            <a:endParaRPr lang="en-US" sz="5600" dirty="0" smtClean="0"/>
          </a:p>
          <a:p>
            <a:pPr marL="0" indent="0">
              <a:buNone/>
            </a:pPr>
            <a:r>
              <a:rPr lang="en-US" sz="5600" dirty="0" smtClean="0"/>
              <a:t># Accessing vector elements using 0/1 indexing.</a:t>
            </a:r>
          </a:p>
          <a:p>
            <a:pPr marL="0" indent="0">
              <a:buNone/>
            </a:pPr>
            <a:r>
              <a:rPr lang="en-US" sz="5600" dirty="0" smtClean="0"/>
              <a:t>y &lt;- t[c(0,0,0,0,0,0,1)]</a:t>
            </a:r>
          </a:p>
          <a:p>
            <a:pPr marL="0" indent="0">
              <a:buNone/>
            </a:pPr>
            <a:r>
              <a:rPr lang="en-US" sz="5600" dirty="0" smtClean="0"/>
              <a:t>print(y)</a:t>
            </a:r>
          </a:p>
          <a:p>
            <a:pPr marL="0" indent="0">
              <a:buNone/>
            </a:pPr>
            <a:r>
              <a:rPr lang="en-US" sz="5600" dirty="0" smtClean="0"/>
              <a:t>When we execute the above code, it produces the following result −</a:t>
            </a:r>
          </a:p>
          <a:p>
            <a:pPr marL="0" indent="0">
              <a:buNone/>
            </a:pPr>
            <a:r>
              <a:rPr lang="en-US" sz="5600" dirty="0" smtClean="0"/>
              <a:t>[1] "Mon" "Tue" "Fri"</a:t>
            </a:r>
          </a:p>
          <a:p>
            <a:pPr marL="0" indent="0">
              <a:buNone/>
            </a:pPr>
            <a:r>
              <a:rPr lang="en-US" sz="5600" dirty="0" smtClean="0"/>
              <a:t>[1] "Sun" "Fri"</a:t>
            </a:r>
          </a:p>
          <a:p>
            <a:pPr marL="0" indent="0">
              <a:buNone/>
            </a:pPr>
            <a:r>
              <a:rPr lang="en-US" sz="5600" dirty="0" smtClean="0"/>
              <a:t>[1] "Sun" "Tue" "Wed" "Fri" "Sat"</a:t>
            </a:r>
          </a:p>
          <a:p>
            <a:pPr marL="0" indent="0">
              <a:buNone/>
            </a:pPr>
            <a:r>
              <a:rPr lang="en-US" sz="5600" dirty="0" smtClean="0"/>
              <a:t>[1] "Sun"</a:t>
            </a:r>
          </a:p>
          <a:p>
            <a:endParaRPr lang="th-TH" dirty="0"/>
          </a:p>
        </p:txBody>
      </p:sp>
      <p:sp>
        <p:nvSpPr>
          <p:cNvPr id="4" name="ตัวแทนวันที่ 3"/>
          <p:cNvSpPr>
            <a:spLocks noGrp="1"/>
          </p:cNvSpPr>
          <p:nvPr>
            <p:ph type="dt" sz="half" idx="10"/>
          </p:nvPr>
        </p:nvSpPr>
        <p:spPr/>
        <p:txBody>
          <a:bodyPr/>
          <a:lstStyle/>
          <a:p>
            <a:fld id="{F38CBBB0-EDA1-43E9-94C8-DDD1BE9B2141}"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97361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smtClean="0"/>
              <a:t>Vector Manipulation</a:t>
            </a:r>
            <a:br>
              <a:rPr lang="en-US" b="1" dirty="0" smtClean="0"/>
            </a:br>
            <a:endParaRPr lang="th-TH" dirty="0"/>
          </a:p>
        </p:txBody>
      </p:sp>
      <p:sp>
        <p:nvSpPr>
          <p:cNvPr id="3" name="ตัวแทนเนื้อหา 2"/>
          <p:cNvSpPr>
            <a:spLocks noGrp="1"/>
          </p:cNvSpPr>
          <p:nvPr>
            <p:ph idx="1"/>
          </p:nvPr>
        </p:nvSpPr>
        <p:spPr>
          <a:xfrm>
            <a:off x="539552" y="1052736"/>
            <a:ext cx="8147248" cy="5616624"/>
          </a:xfrm>
        </p:spPr>
        <p:txBody>
          <a:bodyPr>
            <a:normAutofit fontScale="40000" lnSpcReduction="20000"/>
          </a:bodyPr>
          <a:lstStyle/>
          <a:p>
            <a:pPr marL="0" indent="0">
              <a:buNone/>
            </a:pPr>
            <a:r>
              <a:rPr lang="en-US" dirty="0" smtClean="0"/>
              <a:t>Vector Manipulation</a:t>
            </a:r>
          </a:p>
          <a:p>
            <a:pPr marL="0" indent="0">
              <a:buNone/>
            </a:pPr>
            <a:r>
              <a:rPr lang="en-US" dirty="0" smtClean="0"/>
              <a:t>Vector arithmetic</a:t>
            </a:r>
          </a:p>
          <a:p>
            <a:pPr marL="0" indent="0">
              <a:buNone/>
            </a:pPr>
            <a:r>
              <a:rPr lang="en-US" dirty="0" smtClean="0"/>
              <a:t>Two vectors of same length can be added, subtracted, multiplied or divided giving the result as a vector output.</a:t>
            </a:r>
          </a:p>
          <a:p>
            <a:pPr marL="0" indent="0">
              <a:buNone/>
            </a:pPr>
            <a:r>
              <a:rPr lang="en-US" dirty="0" smtClean="0"/>
              <a:t># Create two vectors.</a:t>
            </a:r>
          </a:p>
          <a:p>
            <a:pPr marL="0" indent="0">
              <a:buNone/>
            </a:pPr>
            <a:r>
              <a:rPr lang="en-US" dirty="0" smtClean="0"/>
              <a:t>v1 &lt;- c(3,8,4,5,0,11)</a:t>
            </a:r>
          </a:p>
          <a:p>
            <a:pPr marL="0" indent="0">
              <a:buNone/>
            </a:pPr>
            <a:r>
              <a:rPr lang="en-US" dirty="0" smtClean="0"/>
              <a:t>v2 &lt;- c(4,11,0,8,1,2)</a:t>
            </a:r>
          </a:p>
          <a:p>
            <a:pPr marL="0" indent="0">
              <a:buNone/>
            </a:pPr>
            <a:endParaRPr lang="en-US" dirty="0" smtClean="0"/>
          </a:p>
          <a:p>
            <a:pPr marL="0" indent="0">
              <a:buNone/>
            </a:pPr>
            <a:r>
              <a:rPr lang="en-US" dirty="0" smtClean="0"/>
              <a:t># Vector addition.</a:t>
            </a:r>
          </a:p>
          <a:p>
            <a:pPr marL="0" indent="0">
              <a:buNone/>
            </a:pPr>
            <a:r>
              <a:rPr lang="en-US" dirty="0" err="1" smtClean="0"/>
              <a:t>add.result</a:t>
            </a:r>
            <a:r>
              <a:rPr lang="en-US" dirty="0" smtClean="0"/>
              <a:t> &lt;- v1+v2</a:t>
            </a:r>
          </a:p>
          <a:p>
            <a:pPr marL="0" indent="0">
              <a:buNone/>
            </a:pPr>
            <a:r>
              <a:rPr lang="en-US" dirty="0" smtClean="0"/>
              <a:t>print(</a:t>
            </a:r>
            <a:r>
              <a:rPr lang="en-US" dirty="0" err="1" smtClean="0"/>
              <a:t>add.result</a:t>
            </a:r>
            <a:r>
              <a:rPr lang="en-US" dirty="0" smtClean="0"/>
              <a:t>)</a:t>
            </a:r>
          </a:p>
          <a:p>
            <a:pPr marL="0" indent="0">
              <a:buNone/>
            </a:pPr>
            <a:endParaRPr lang="en-US" dirty="0" smtClean="0"/>
          </a:p>
          <a:p>
            <a:pPr marL="0" indent="0">
              <a:buNone/>
            </a:pPr>
            <a:r>
              <a:rPr lang="en-US" dirty="0" smtClean="0"/>
              <a:t># Vector </a:t>
            </a:r>
            <a:r>
              <a:rPr lang="en-US" dirty="0" err="1" smtClean="0"/>
              <a:t>substraction</a:t>
            </a:r>
            <a:r>
              <a:rPr lang="en-US" dirty="0" smtClean="0"/>
              <a:t>.</a:t>
            </a:r>
          </a:p>
          <a:p>
            <a:pPr marL="0" indent="0">
              <a:buNone/>
            </a:pPr>
            <a:r>
              <a:rPr lang="en-US" dirty="0" err="1" smtClean="0"/>
              <a:t>sub.result</a:t>
            </a:r>
            <a:r>
              <a:rPr lang="en-US" dirty="0" smtClean="0"/>
              <a:t> &lt;- v1-v2</a:t>
            </a:r>
          </a:p>
          <a:p>
            <a:pPr marL="0" indent="0">
              <a:buNone/>
            </a:pPr>
            <a:r>
              <a:rPr lang="en-US" dirty="0" smtClean="0"/>
              <a:t>print(</a:t>
            </a:r>
            <a:r>
              <a:rPr lang="en-US" dirty="0" err="1" smtClean="0"/>
              <a:t>sub.result</a:t>
            </a:r>
            <a:r>
              <a:rPr lang="en-US" dirty="0" smtClean="0"/>
              <a:t>)</a:t>
            </a:r>
          </a:p>
          <a:p>
            <a:pPr marL="0" indent="0">
              <a:buNone/>
            </a:pPr>
            <a:endParaRPr lang="en-US" dirty="0" smtClean="0"/>
          </a:p>
          <a:p>
            <a:pPr marL="0" indent="0">
              <a:buNone/>
            </a:pPr>
            <a:r>
              <a:rPr lang="en-US" dirty="0" smtClean="0"/>
              <a:t># Vector multiplication.</a:t>
            </a:r>
          </a:p>
          <a:p>
            <a:pPr marL="0" indent="0">
              <a:buNone/>
            </a:pPr>
            <a:r>
              <a:rPr lang="en-US" dirty="0" err="1" smtClean="0"/>
              <a:t>multi.result</a:t>
            </a:r>
            <a:r>
              <a:rPr lang="en-US" dirty="0" smtClean="0"/>
              <a:t> &lt;- v1*v2</a:t>
            </a:r>
          </a:p>
          <a:p>
            <a:pPr marL="0" indent="0">
              <a:buNone/>
            </a:pPr>
            <a:r>
              <a:rPr lang="en-US" dirty="0" smtClean="0"/>
              <a:t>print(</a:t>
            </a:r>
            <a:r>
              <a:rPr lang="en-US" dirty="0" err="1" smtClean="0"/>
              <a:t>multi.result</a:t>
            </a:r>
            <a:r>
              <a:rPr lang="en-US" dirty="0" smtClean="0"/>
              <a:t>)</a:t>
            </a:r>
          </a:p>
          <a:p>
            <a:pPr marL="0" indent="0">
              <a:buNone/>
            </a:pPr>
            <a:endParaRPr lang="en-US" dirty="0" smtClean="0"/>
          </a:p>
          <a:p>
            <a:pPr marL="0" indent="0">
              <a:buNone/>
            </a:pPr>
            <a:r>
              <a:rPr lang="en-US" dirty="0" smtClean="0"/>
              <a:t># Vector division.</a:t>
            </a:r>
          </a:p>
          <a:p>
            <a:pPr marL="0" indent="0">
              <a:buNone/>
            </a:pPr>
            <a:r>
              <a:rPr lang="en-US" dirty="0" err="1" smtClean="0"/>
              <a:t>divi.result</a:t>
            </a:r>
            <a:r>
              <a:rPr lang="en-US" dirty="0" smtClean="0"/>
              <a:t> &lt;- v1/v2</a:t>
            </a:r>
          </a:p>
          <a:p>
            <a:pPr marL="0" indent="0">
              <a:buNone/>
            </a:pPr>
            <a:r>
              <a:rPr lang="en-US" dirty="0" smtClean="0"/>
              <a:t>print(</a:t>
            </a:r>
            <a:r>
              <a:rPr lang="en-US" dirty="0" err="1" smtClean="0"/>
              <a:t>divi.result</a:t>
            </a:r>
            <a:r>
              <a:rPr lang="en-US" dirty="0" smtClean="0"/>
              <a:t>)</a:t>
            </a:r>
          </a:p>
          <a:p>
            <a:pPr marL="0" indent="0">
              <a:buNone/>
            </a:pPr>
            <a:r>
              <a:rPr lang="en-US" dirty="0" smtClean="0"/>
              <a:t>When we execute the above code, it produces the following result −</a:t>
            </a:r>
          </a:p>
          <a:p>
            <a:pPr marL="0" indent="0">
              <a:buNone/>
            </a:pPr>
            <a:r>
              <a:rPr lang="en-US" dirty="0" smtClean="0"/>
              <a:t>[1]  7 19  4 13  1 13</a:t>
            </a:r>
          </a:p>
          <a:p>
            <a:pPr marL="0" indent="0">
              <a:buNone/>
            </a:pPr>
            <a:r>
              <a:rPr lang="en-US" dirty="0" smtClean="0"/>
              <a:t>[1] -1 -3  4 -3 -1  9</a:t>
            </a:r>
          </a:p>
          <a:p>
            <a:pPr marL="0" indent="0">
              <a:buNone/>
            </a:pPr>
            <a:r>
              <a:rPr lang="en-US" dirty="0" smtClean="0"/>
              <a:t>[1] 12 88  0 40  0 22</a:t>
            </a:r>
          </a:p>
          <a:p>
            <a:pPr marL="0" indent="0">
              <a:buNone/>
            </a:pPr>
            <a:r>
              <a:rPr lang="en-US" dirty="0" smtClean="0"/>
              <a:t>[1] 0.7500000 0.7272727       </a:t>
            </a:r>
            <a:r>
              <a:rPr lang="en-US" dirty="0" err="1" smtClean="0"/>
              <a:t>Inf</a:t>
            </a:r>
            <a:r>
              <a:rPr lang="en-US" dirty="0" smtClean="0"/>
              <a:t> 0.6250000 0.0000000 5.5000000</a:t>
            </a:r>
          </a:p>
          <a:p>
            <a:endParaRPr lang="th-TH" dirty="0"/>
          </a:p>
        </p:txBody>
      </p:sp>
      <p:sp>
        <p:nvSpPr>
          <p:cNvPr id="4" name="ตัวแทนวันที่ 3"/>
          <p:cNvSpPr>
            <a:spLocks noGrp="1"/>
          </p:cNvSpPr>
          <p:nvPr>
            <p:ph type="dt" sz="half" idx="10"/>
          </p:nvPr>
        </p:nvSpPr>
        <p:spPr/>
        <p:txBody>
          <a:bodyPr/>
          <a:lstStyle/>
          <a:p>
            <a:fld id="{0F8D2E63-EF54-4E9D-BC77-E5504DE4E13B}"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1235490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Vector element recycling</a:t>
            </a:r>
            <a:br>
              <a:rPr lang="en-US" dirty="0" smtClean="0"/>
            </a:br>
            <a:endParaRPr lang="th-TH" dirty="0"/>
          </a:p>
        </p:txBody>
      </p:sp>
      <p:sp>
        <p:nvSpPr>
          <p:cNvPr id="3" name="ตัวแทนเนื้อหา 2"/>
          <p:cNvSpPr>
            <a:spLocks noGrp="1"/>
          </p:cNvSpPr>
          <p:nvPr>
            <p:ph idx="1"/>
          </p:nvPr>
        </p:nvSpPr>
        <p:spPr/>
        <p:txBody>
          <a:bodyPr>
            <a:normAutofit fontScale="62500" lnSpcReduction="20000"/>
          </a:bodyPr>
          <a:lstStyle/>
          <a:p>
            <a:r>
              <a:rPr lang="en-US" dirty="0" smtClean="0"/>
              <a:t>If we apply arithmetic operations to two vectors of unequal length, then the elements of the shorter vector are recycled to complete the operations.</a:t>
            </a:r>
          </a:p>
          <a:p>
            <a:r>
              <a:rPr lang="en-US" dirty="0" smtClean="0"/>
              <a:t>v1 &lt;- c(3,8,4,5,0,11)</a:t>
            </a:r>
          </a:p>
          <a:p>
            <a:r>
              <a:rPr lang="en-US" dirty="0" smtClean="0"/>
              <a:t>v2 &lt;- c(4,11)</a:t>
            </a:r>
          </a:p>
          <a:p>
            <a:r>
              <a:rPr lang="en-US" dirty="0" smtClean="0"/>
              <a:t># V2 becomes c(4,11,4,11,4,11)</a:t>
            </a:r>
          </a:p>
          <a:p>
            <a:endParaRPr lang="en-US" dirty="0" smtClean="0"/>
          </a:p>
          <a:p>
            <a:r>
              <a:rPr lang="en-US" dirty="0" err="1" smtClean="0"/>
              <a:t>add.result</a:t>
            </a:r>
            <a:r>
              <a:rPr lang="en-US" dirty="0" smtClean="0"/>
              <a:t> &lt;- v1+v2</a:t>
            </a:r>
          </a:p>
          <a:p>
            <a:r>
              <a:rPr lang="en-US" dirty="0" smtClean="0"/>
              <a:t>print(</a:t>
            </a:r>
            <a:r>
              <a:rPr lang="en-US" dirty="0" err="1" smtClean="0"/>
              <a:t>add.result</a:t>
            </a:r>
            <a:r>
              <a:rPr lang="en-US" dirty="0" smtClean="0"/>
              <a:t>)</a:t>
            </a:r>
          </a:p>
          <a:p>
            <a:endParaRPr lang="en-US" dirty="0" smtClean="0"/>
          </a:p>
          <a:p>
            <a:r>
              <a:rPr lang="en-US" dirty="0" err="1" smtClean="0"/>
              <a:t>sub.result</a:t>
            </a:r>
            <a:r>
              <a:rPr lang="en-US" dirty="0" smtClean="0"/>
              <a:t> &lt;- v1-v2</a:t>
            </a:r>
          </a:p>
          <a:p>
            <a:r>
              <a:rPr lang="en-US" dirty="0" smtClean="0"/>
              <a:t>print(</a:t>
            </a:r>
            <a:r>
              <a:rPr lang="en-US" dirty="0" err="1" smtClean="0"/>
              <a:t>sub.result</a:t>
            </a:r>
            <a:r>
              <a:rPr lang="en-US" dirty="0" smtClean="0"/>
              <a:t>)</a:t>
            </a:r>
          </a:p>
          <a:p>
            <a:r>
              <a:rPr lang="en-US" dirty="0" smtClean="0"/>
              <a:t>When we execute the above code, it produces the following result −</a:t>
            </a:r>
          </a:p>
          <a:p>
            <a:r>
              <a:rPr lang="en-US" dirty="0" smtClean="0"/>
              <a:t>[1]  7 19  8 16  4 22</a:t>
            </a:r>
          </a:p>
          <a:p>
            <a:r>
              <a:rPr lang="en-US" dirty="0" smtClean="0"/>
              <a:t>[1] -1 -3  0 -6 -4  0</a:t>
            </a:r>
          </a:p>
          <a:p>
            <a:endParaRPr lang="th-TH" dirty="0"/>
          </a:p>
        </p:txBody>
      </p:sp>
      <p:sp>
        <p:nvSpPr>
          <p:cNvPr id="4" name="ตัวแทนวันที่ 3"/>
          <p:cNvSpPr>
            <a:spLocks noGrp="1"/>
          </p:cNvSpPr>
          <p:nvPr>
            <p:ph type="dt" sz="half" idx="10"/>
          </p:nvPr>
        </p:nvSpPr>
        <p:spPr/>
        <p:txBody>
          <a:bodyPr/>
          <a:lstStyle/>
          <a:p>
            <a:fld id="{84BA912E-E5C3-40DE-A2E4-99FA43821952}"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52548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Vector Element Sorting</a:t>
            </a:r>
            <a:br>
              <a:rPr lang="en-US" dirty="0" smtClean="0"/>
            </a:br>
            <a:endParaRPr lang="th-TH" dirty="0"/>
          </a:p>
        </p:txBody>
      </p:sp>
      <p:sp>
        <p:nvSpPr>
          <p:cNvPr id="3" name="ตัวแทนเนื้อหา 2"/>
          <p:cNvSpPr>
            <a:spLocks noGrp="1"/>
          </p:cNvSpPr>
          <p:nvPr>
            <p:ph idx="1"/>
          </p:nvPr>
        </p:nvSpPr>
        <p:spPr>
          <a:xfrm>
            <a:off x="467544" y="980728"/>
            <a:ext cx="8219256" cy="5760640"/>
          </a:xfrm>
        </p:spPr>
        <p:txBody>
          <a:bodyPr>
            <a:normAutofit fontScale="47500" lnSpcReduction="20000"/>
          </a:bodyPr>
          <a:lstStyle/>
          <a:p>
            <a:pPr marL="0" indent="0">
              <a:buNone/>
            </a:pPr>
            <a:r>
              <a:rPr lang="en-US" dirty="0" smtClean="0"/>
              <a:t>Elements in a vector can be sorted using the sort() function.</a:t>
            </a:r>
          </a:p>
          <a:p>
            <a:pPr marL="0" indent="0">
              <a:buNone/>
            </a:pPr>
            <a:r>
              <a:rPr lang="en-US" dirty="0" smtClean="0"/>
              <a:t>v &lt;- c(3,8,4,5,0,11, -9, 304)</a:t>
            </a:r>
          </a:p>
          <a:p>
            <a:pPr marL="0" indent="0">
              <a:buNone/>
            </a:pPr>
            <a:endParaRPr lang="en-US" dirty="0" smtClean="0"/>
          </a:p>
          <a:p>
            <a:pPr marL="0" indent="0">
              <a:buNone/>
            </a:pPr>
            <a:r>
              <a:rPr lang="en-US" dirty="0" smtClean="0"/>
              <a:t># Sort the elements of the vector.</a:t>
            </a:r>
          </a:p>
          <a:p>
            <a:pPr marL="0" indent="0">
              <a:buNone/>
            </a:pPr>
            <a:r>
              <a:rPr lang="en-US" dirty="0" err="1" smtClean="0"/>
              <a:t>sort.result</a:t>
            </a:r>
            <a:r>
              <a:rPr lang="en-US" dirty="0" smtClean="0"/>
              <a:t> &lt;- sort(v)</a:t>
            </a:r>
          </a:p>
          <a:p>
            <a:pPr marL="0" indent="0">
              <a:buNone/>
            </a:pPr>
            <a:r>
              <a:rPr lang="en-US" dirty="0" smtClean="0"/>
              <a:t>print(</a:t>
            </a:r>
            <a:r>
              <a:rPr lang="en-US" dirty="0" err="1" smtClean="0"/>
              <a:t>sort.result</a:t>
            </a:r>
            <a:r>
              <a:rPr lang="en-US" dirty="0" smtClean="0"/>
              <a:t>)</a:t>
            </a:r>
          </a:p>
          <a:p>
            <a:pPr marL="0" indent="0">
              <a:buNone/>
            </a:pPr>
            <a:endParaRPr lang="en-US" dirty="0" smtClean="0"/>
          </a:p>
          <a:p>
            <a:pPr marL="0" indent="0">
              <a:buNone/>
            </a:pPr>
            <a:r>
              <a:rPr lang="en-US" dirty="0" smtClean="0"/>
              <a:t># Sort the elements in the reverse order.</a:t>
            </a:r>
          </a:p>
          <a:p>
            <a:pPr marL="0" indent="0">
              <a:buNone/>
            </a:pPr>
            <a:r>
              <a:rPr lang="en-US" dirty="0" err="1" smtClean="0"/>
              <a:t>revsort.result</a:t>
            </a:r>
            <a:r>
              <a:rPr lang="en-US" dirty="0" smtClean="0"/>
              <a:t> &lt;- sort(v, decreasing = TRUE)</a:t>
            </a:r>
          </a:p>
          <a:p>
            <a:pPr marL="0" indent="0">
              <a:buNone/>
            </a:pPr>
            <a:r>
              <a:rPr lang="en-US" dirty="0" smtClean="0"/>
              <a:t>print(</a:t>
            </a:r>
            <a:r>
              <a:rPr lang="en-US" dirty="0" err="1" smtClean="0"/>
              <a:t>revsort.result</a:t>
            </a:r>
            <a:r>
              <a:rPr lang="en-US" dirty="0" smtClean="0"/>
              <a:t>)</a:t>
            </a:r>
          </a:p>
          <a:p>
            <a:pPr marL="0" indent="0">
              <a:buNone/>
            </a:pPr>
            <a:endParaRPr lang="en-US" dirty="0" smtClean="0"/>
          </a:p>
          <a:p>
            <a:pPr marL="0" indent="0">
              <a:buNone/>
            </a:pPr>
            <a:r>
              <a:rPr lang="en-US" dirty="0" smtClean="0"/>
              <a:t># Sorting character vectors.</a:t>
            </a:r>
          </a:p>
          <a:p>
            <a:pPr marL="0" indent="0">
              <a:buNone/>
            </a:pPr>
            <a:r>
              <a:rPr lang="en-US" dirty="0" smtClean="0"/>
              <a:t>v &lt;- c("</a:t>
            </a:r>
            <a:r>
              <a:rPr lang="en-US" dirty="0" err="1" smtClean="0"/>
              <a:t>Red","Blue","yellow","violet</a:t>
            </a:r>
            <a:r>
              <a:rPr lang="en-US" dirty="0" smtClean="0"/>
              <a:t>")</a:t>
            </a:r>
          </a:p>
          <a:p>
            <a:pPr marL="0" indent="0">
              <a:buNone/>
            </a:pPr>
            <a:r>
              <a:rPr lang="en-US" dirty="0" err="1" smtClean="0"/>
              <a:t>sort.result</a:t>
            </a:r>
            <a:r>
              <a:rPr lang="en-US" dirty="0" smtClean="0"/>
              <a:t> &lt;- sort(v)</a:t>
            </a:r>
          </a:p>
          <a:p>
            <a:pPr marL="0" indent="0">
              <a:buNone/>
            </a:pPr>
            <a:r>
              <a:rPr lang="en-US" dirty="0" smtClean="0"/>
              <a:t>print(</a:t>
            </a:r>
            <a:r>
              <a:rPr lang="en-US" dirty="0" err="1" smtClean="0"/>
              <a:t>sort.result</a:t>
            </a:r>
            <a:r>
              <a:rPr lang="en-US" dirty="0" smtClean="0"/>
              <a:t>)</a:t>
            </a:r>
          </a:p>
          <a:p>
            <a:pPr marL="0" indent="0">
              <a:buNone/>
            </a:pPr>
            <a:endParaRPr lang="en-US" dirty="0" smtClean="0"/>
          </a:p>
          <a:p>
            <a:pPr marL="0" indent="0">
              <a:buNone/>
            </a:pPr>
            <a:r>
              <a:rPr lang="en-US" dirty="0" smtClean="0"/>
              <a:t># Sorting character vectors in reverse order.</a:t>
            </a:r>
          </a:p>
          <a:p>
            <a:pPr marL="0" indent="0">
              <a:buNone/>
            </a:pPr>
            <a:r>
              <a:rPr lang="en-US" dirty="0" err="1" smtClean="0"/>
              <a:t>revsort.result</a:t>
            </a:r>
            <a:r>
              <a:rPr lang="en-US" dirty="0" smtClean="0"/>
              <a:t> &lt;- sort(v, decreasing = TRUE)</a:t>
            </a:r>
          </a:p>
          <a:p>
            <a:pPr marL="0" indent="0">
              <a:buNone/>
            </a:pPr>
            <a:r>
              <a:rPr lang="en-US" dirty="0" smtClean="0"/>
              <a:t>print(</a:t>
            </a:r>
            <a:r>
              <a:rPr lang="en-US" dirty="0" err="1" smtClean="0"/>
              <a:t>revsort.result</a:t>
            </a:r>
            <a:r>
              <a:rPr lang="en-US" dirty="0" smtClean="0"/>
              <a:t>)</a:t>
            </a:r>
          </a:p>
          <a:p>
            <a:pPr marL="0" indent="0">
              <a:buNone/>
            </a:pPr>
            <a:r>
              <a:rPr lang="en-US" dirty="0" smtClean="0"/>
              <a:t>When we execute the above code, it produces the following result −</a:t>
            </a:r>
          </a:p>
          <a:p>
            <a:pPr marL="0" indent="0">
              <a:buNone/>
            </a:pPr>
            <a:r>
              <a:rPr lang="en-US" dirty="0" smtClean="0"/>
              <a:t>[1]  -9   0   3   4   5   8  11 304</a:t>
            </a:r>
          </a:p>
          <a:p>
            <a:pPr marL="0" indent="0">
              <a:buNone/>
            </a:pPr>
            <a:r>
              <a:rPr lang="en-US" dirty="0" smtClean="0"/>
              <a:t>[1] 304  11   8   5   4   3   0  -9</a:t>
            </a:r>
          </a:p>
          <a:p>
            <a:pPr marL="0" indent="0">
              <a:buNone/>
            </a:pPr>
            <a:r>
              <a:rPr lang="en-US" dirty="0" smtClean="0"/>
              <a:t>[1] "Blue"   "Red"    "violet" "yellow"</a:t>
            </a:r>
          </a:p>
          <a:p>
            <a:pPr marL="0" indent="0">
              <a:buNone/>
            </a:pPr>
            <a:r>
              <a:rPr lang="en-US" dirty="0" smtClean="0"/>
              <a:t>[1] "yellow" "violet" "Red"    "Blue" </a:t>
            </a:r>
          </a:p>
          <a:p>
            <a:endParaRPr lang="th-TH" dirty="0"/>
          </a:p>
        </p:txBody>
      </p:sp>
      <p:sp>
        <p:nvSpPr>
          <p:cNvPr id="4" name="ตัวแทนวันที่ 3"/>
          <p:cNvSpPr>
            <a:spLocks noGrp="1"/>
          </p:cNvSpPr>
          <p:nvPr>
            <p:ph type="dt" sz="half" idx="10"/>
          </p:nvPr>
        </p:nvSpPr>
        <p:spPr/>
        <p:txBody>
          <a:bodyPr/>
          <a:lstStyle/>
          <a:p>
            <a:fld id="{947C003B-9737-4166-B8C8-1910B6A759FE}"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962401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Learning</a:t>
            </a:r>
            <a:endParaRPr lang="en-US" dirty="0"/>
          </a:p>
        </p:txBody>
      </p:sp>
      <p:pic>
        <p:nvPicPr>
          <p:cNvPr id="12" name="Picture 11"/>
          <p:cNvPicPr>
            <a:picLocks noChangeAspect="1"/>
          </p:cNvPicPr>
          <p:nvPr/>
        </p:nvPicPr>
        <p:blipFill>
          <a:blip r:embed="rId2"/>
          <a:stretch>
            <a:fillRect/>
          </a:stretch>
        </p:blipFill>
        <p:spPr>
          <a:xfrm>
            <a:off x="1147274" y="1564518"/>
            <a:ext cx="6849450" cy="4633362"/>
          </a:xfrm>
          <a:prstGeom prst="rect">
            <a:avLst/>
          </a:prstGeom>
        </p:spPr>
      </p:pic>
      <p:sp>
        <p:nvSpPr>
          <p:cNvPr id="13" name="Rectangle 12"/>
          <p:cNvSpPr/>
          <p:nvPr/>
        </p:nvSpPr>
        <p:spPr>
          <a:xfrm>
            <a:off x="0" y="6197880"/>
            <a:ext cx="9144000" cy="954107"/>
          </a:xfrm>
          <a:prstGeom prst="rect">
            <a:avLst/>
          </a:prstGeom>
        </p:spPr>
        <p:txBody>
          <a:bodyPr wrap="square">
            <a:spAutoFit/>
          </a:bodyPr>
          <a:lstStyle/>
          <a:p>
            <a:pPr algn="ctr"/>
            <a:r>
              <a:rPr lang="en-US" dirty="0"/>
              <a:t>https://www.dezyre.com/article/hadoop-components-and-architecture-big-data-and-hadoop-training/114</a:t>
            </a:r>
          </a:p>
        </p:txBody>
      </p:sp>
      <p:sp>
        <p:nvSpPr>
          <p:cNvPr id="2" name="ตัวแทนวันที่ 1"/>
          <p:cNvSpPr>
            <a:spLocks noGrp="1"/>
          </p:cNvSpPr>
          <p:nvPr>
            <p:ph type="dt" sz="half" idx="10"/>
          </p:nvPr>
        </p:nvSpPr>
        <p:spPr/>
        <p:txBody>
          <a:bodyPr/>
          <a:lstStyle/>
          <a:p>
            <a:fld id="{5A914027-F0BB-4381-8EFC-D60CE6A00D5D}"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774017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a:t>Lists</a:t>
            </a:r>
            <a:br>
              <a:rPr lang="en-US" b="1" dirty="0"/>
            </a:br>
            <a:endParaRPr lang="th-TH" dirty="0"/>
          </a:p>
        </p:txBody>
      </p:sp>
      <p:sp>
        <p:nvSpPr>
          <p:cNvPr id="3" name="ตัวแทนเนื้อหา 2"/>
          <p:cNvSpPr>
            <a:spLocks noGrp="1"/>
          </p:cNvSpPr>
          <p:nvPr>
            <p:ph idx="1"/>
          </p:nvPr>
        </p:nvSpPr>
        <p:spPr>
          <a:xfrm>
            <a:off x="395536" y="1124744"/>
            <a:ext cx="8496944" cy="5400600"/>
          </a:xfrm>
        </p:spPr>
        <p:txBody>
          <a:bodyPr>
            <a:normAutofit fontScale="85000" lnSpcReduction="20000"/>
          </a:bodyPr>
          <a:lstStyle/>
          <a:p>
            <a:pPr marL="0" indent="0">
              <a:buNone/>
            </a:pPr>
            <a:r>
              <a:rPr lang="en-US" dirty="0"/>
              <a:t>A list is an R-object which can contain many different types of elements inside it like vectors, functions and even another list inside it.</a:t>
            </a:r>
          </a:p>
          <a:p>
            <a:pPr marL="0" indent="0">
              <a:buNone/>
            </a:pPr>
            <a:r>
              <a:rPr lang="en-US" dirty="0"/>
              <a:t># Create a list.list1 &lt;- list(c(2,5,3),21.3,sin) # Print the </a:t>
            </a:r>
            <a:r>
              <a:rPr lang="en-US" dirty="0" err="1"/>
              <a:t>list.print</a:t>
            </a:r>
            <a:r>
              <a:rPr lang="en-US" dirty="0"/>
              <a:t>(list1)</a:t>
            </a:r>
            <a:endParaRPr lang="en-US" dirty="0" smtClean="0">
              <a:effectLst/>
            </a:endParaRPr>
          </a:p>
          <a:p>
            <a:pPr marL="0" indent="0">
              <a:buNone/>
            </a:pPr>
            <a:r>
              <a:rPr lang="en-US" dirty="0"/>
              <a:t>When we execute the above code, it produces the following result −</a:t>
            </a:r>
          </a:p>
          <a:p>
            <a:pPr marL="0" indent="0">
              <a:buNone/>
            </a:pPr>
            <a:r>
              <a:rPr lang="en-US" dirty="0"/>
              <a:t>[[1</a:t>
            </a:r>
            <a:r>
              <a:rPr lang="en-US" dirty="0" smtClean="0"/>
              <a:t>]]</a:t>
            </a:r>
          </a:p>
          <a:p>
            <a:pPr marL="0" indent="0">
              <a:buNone/>
            </a:pPr>
            <a:r>
              <a:rPr lang="en-US" dirty="0" smtClean="0"/>
              <a:t>[</a:t>
            </a:r>
            <a:r>
              <a:rPr lang="en-US" dirty="0"/>
              <a:t>1] 2 5 </a:t>
            </a:r>
            <a:r>
              <a:rPr lang="en-US" dirty="0" smtClean="0"/>
              <a:t>3</a:t>
            </a:r>
          </a:p>
          <a:p>
            <a:pPr marL="0" indent="0">
              <a:buNone/>
            </a:pPr>
            <a:r>
              <a:rPr lang="en-US" dirty="0" smtClean="0"/>
              <a:t>[[</a:t>
            </a:r>
            <a:r>
              <a:rPr lang="en-US" dirty="0"/>
              <a:t>2</a:t>
            </a:r>
            <a:r>
              <a:rPr lang="en-US" dirty="0" smtClean="0"/>
              <a:t>]]</a:t>
            </a:r>
          </a:p>
          <a:p>
            <a:pPr marL="0" indent="0">
              <a:buNone/>
            </a:pPr>
            <a:r>
              <a:rPr lang="en-US" dirty="0" smtClean="0"/>
              <a:t>[</a:t>
            </a:r>
            <a:r>
              <a:rPr lang="en-US" dirty="0"/>
              <a:t>1] 21.3 </a:t>
            </a:r>
            <a:endParaRPr lang="en-US" dirty="0" smtClean="0"/>
          </a:p>
          <a:p>
            <a:pPr marL="0" indent="0">
              <a:buNone/>
            </a:pPr>
            <a:r>
              <a:rPr lang="en-US" dirty="0" smtClean="0"/>
              <a:t>[[</a:t>
            </a:r>
            <a:r>
              <a:rPr lang="en-US" dirty="0"/>
              <a:t>3</a:t>
            </a:r>
            <a:r>
              <a:rPr lang="en-US" dirty="0" smtClean="0"/>
              <a:t>]]</a:t>
            </a:r>
          </a:p>
          <a:p>
            <a:pPr marL="0" indent="0">
              <a:buNone/>
            </a:pPr>
            <a:r>
              <a:rPr lang="en-US" dirty="0" smtClean="0"/>
              <a:t>function </a:t>
            </a:r>
            <a:r>
              <a:rPr lang="en-US" dirty="0"/>
              <a:t>(x)  .Primitive("sin")</a:t>
            </a:r>
            <a:endParaRPr lang="en-US" dirty="0" smtClean="0">
              <a:effectLst/>
            </a:endParaRPr>
          </a:p>
          <a:p>
            <a:endParaRPr lang="th-TH" dirty="0"/>
          </a:p>
        </p:txBody>
      </p:sp>
      <p:sp>
        <p:nvSpPr>
          <p:cNvPr id="4" name="ตัวแทนวันที่ 3"/>
          <p:cNvSpPr>
            <a:spLocks noGrp="1"/>
          </p:cNvSpPr>
          <p:nvPr>
            <p:ph type="dt" sz="half" idx="10"/>
          </p:nvPr>
        </p:nvSpPr>
        <p:spPr/>
        <p:txBody>
          <a:bodyPr/>
          <a:lstStyle/>
          <a:p>
            <a:fld id="{EB475025-F727-4868-9E4E-D424A2A1F117}"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174722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smtClean="0"/>
              <a:t>Matrices</a:t>
            </a:r>
            <a:br>
              <a:rPr lang="en-US" b="1" dirty="0" smtClean="0"/>
            </a:br>
            <a:endParaRPr lang="th-TH" dirty="0"/>
          </a:p>
        </p:txBody>
      </p:sp>
      <p:sp>
        <p:nvSpPr>
          <p:cNvPr id="3" name="ตัวแทนเนื้อหา 2"/>
          <p:cNvSpPr>
            <a:spLocks noGrp="1"/>
          </p:cNvSpPr>
          <p:nvPr>
            <p:ph idx="1"/>
          </p:nvPr>
        </p:nvSpPr>
        <p:spPr/>
        <p:txBody>
          <a:bodyPr>
            <a:normAutofit fontScale="92500" lnSpcReduction="20000"/>
          </a:bodyPr>
          <a:lstStyle/>
          <a:p>
            <a:pPr marL="0" indent="0">
              <a:buNone/>
            </a:pPr>
            <a:r>
              <a:rPr lang="en-US" dirty="0" smtClean="0"/>
              <a:t>A </a:t>
            </a:r>
            <a:r>
              <a:rPr lang="en-US" dirty="0"/>
              <a:t>matrix is a two-dimensional rectangular data set. It can be created using a vector input to the matrix function.</a:t>
            </a:r>
          </a:p>
          <a:p>
            <a:pPr marL="0" indent="0">
              <a:buNone/>
            </a:pPr>
            <a:r>
              <a:rPr lang="en-US" dirty="0"/>
              <a:t># Create a </a:t>
            </a:r>
            <a:r>
              <a:rPr lang="en-US" dirty="0" err="1"/>
              <a:t>matrix.M</a:t>
            </a:r>
            <a:r>
              <a:rPr lang="en-US" dirty="0"/>
              <a:t> = matrix( c('</a:t>
            </a:r>
            <a:r>
              <a:rPr lang="en-US" dirty="0" err="1"/>
              <a:t>a','a','b','c','b','a</a:t>
            </a:r>
            <a:r>
              <a:rPr lang="en-US" dirty="0"/>
              <a:t>'), </a:t>
            </a:r>
            <a:r>
              <a:rPr lang="en-US" dirty="0" err="1"/>
              <a:t>nrow</a:t>
            </a:r>
            <a:r>
              <a:rPr lang="en-US" dirty="0"/>
              <a:t> = 2, </a:t>
            </a:r>
            <a:r>
              <a:rPr lang="en-US" dirty="0" err="1"/>
              <a:t>ncol</a:t>
            </a:r>
            <a:r>
              <a:rPr lang="en-US" dirty="0"/>
              <a:t> = 3, </a:t>
            </a:r>
            <a:r>
              <a:rPr lang="en-US" dirty="0" err="1"/>
              <a:t>byrow</a:t>
            </a:r>
            <a:r>
              <a:rPr lang="en-US" dirty="0"/>
              <a:t> = TRUE)print(M)</a:t>
            </a:r>
            <a:endParaRPr lang="en-US" dirty="0" smtClean="0">
              <a:effectLst/>
            </a:endParaRPr>
          </a:p>
          <a:p>
            <a:pPr marL="0" indent="0">
              <a:buNone/>
            </a:pPr>
            <a:r>
              <a:rPr lang="en-US" dirty="0"/>
              <a:t>When we execute the above code, it produces the following result −</a:t>
            </a:r>
          </a:p>
          <a:p>
            <a:pPr marL="0" indent="0">
              <a:buNone/>
            </a:pPr>
            <a:r>
              <a:rPr lang="en-US" dirty="0" smtClean="0"/>
              <a:t>[,</a:t>
            </a:r>
            <a:r>
              <a:rPr lang="en-US" dirty="0"/>
              <a:t>1] [,2] [,</a:t>
            </a:r>
            <a:r>
              <a:rPr lang="en-US" dirty="0" smtClean="0"/>
              <a:t>3]</a:t>
            </a:r>
          </a:p>
          <a:p>
            <a:pPr marL="0" indent="0">
              <a:buNone/>
            </a:pPr>
            <a:r>
              <a:rPr lang="en-US" dirty="0" smtClean="0"/>
              <a:t>[1</a:t>
            </a:r>
            <a:r>
              <a:rPr lang="en-US" dirty="0"/>
              <a:t>,] "a"  "a"  "b" </a:t>
            </a:r>
            <a:endParaRPr lang="en-US" dirty="0" smtClean="0"/>
          </a:p>
          <a:p>
            <a:pPr marL="0" indent="0">
              <a:buNone/>
            </a:pPr>
            <a:r>
              <a:rPr lang="en-US" dirty="0" smtClean="0"/>
              <a:t>[</a:t>
            </a:r>
            <a:r>
              <a:rPr lang="en-US" dirty="0"/>
              <a:t>2,] "c"  "b"  "a"</a:t>
            </a:r>
            <a:endParaRPr lang="en-US" dirty="0" smtClean="0">
              <a:effectLst/>
            </a:endParaRPr>
          </a:p>
          <a:p>
            <a:endParaRPr lang="th-TH" dirty="0"/>
          </a:p>
        </p:txBody>
      </p:sp>
      <p:sp>
        <p:nvSpPr>
          <p:cNvPr id="4" name="ตัวแทนวันที่ 3"/>
          <p:cNvSpPr>
            <a:spLocks noGrp="1"/>
          </p:cNvSpPr>
          <p:nvPr>
            <p:ph type="dt" sz="half" idx="10"/>
          </p:nvPr>
        </p:nvSpPr>
        <p:spPr/>
        <p:txBody>
          <a:bodyPr/>
          <a:lstStyle/>
          <a:p>
            <a:fld id="{627B6AAC-FD0A-410E-9399-F7D528B1C065}"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639655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Syntax</a:t>
            </a:r>
            <a:br>
              <a:rPr lang="en-US" dirty="0" smtClean="0"/>
            </a:br>
            <a:endParaRPr lang="th-TH" dirty="0"/>
          </a:p>
        </p:txBody>
      </p:sp>
      <p:sp>
        <p:nvSpPr>
          <p:cNvPr id="3" name="ตัวแทนเนื้อหา 2"/>
          <p:cNvSpPr>
            <a:spLocks noGrp="1"/>
          </p:cNvSpPr>
          <p:nvPr>
            <p:ph idx="1"/>
          </p:nvPr>
        </p:nvSpPr>
        <p:spPr/>
        <p:txBody>
          <a:bodyPr>
            <a:normAutofit fontScale="85000" lnSpcReduction="20000"/>
          </a:bodyPr>
          <a:lstStyle/>
          <a:p>
            <a:pPr marL="0" indent="0">
              <a:buNone/>
            </a:pPr>
            <a:r>
              <a:rPr lang="en-US" dirty="0" smtClean="0"/>
              <a:t>The basic syntax for creating a matrix in R is −</a:t>
            </a:r>
          </a:p>
          <a:p>
            <a:pPr marL="0" indent="0">
              <a:buNone/>
            </a:pPr>
            <a:r>
              <a:rPr lang="en-US" dirty="0" smtClean="0"/>
              <a:t>matrix(data, </a:t>
            </a:r>
            <a:r>
              <a:rPr lang="en-US" dirty="0" err="1" smtClean="0"/>
              <a:t>nrow</a:t>
            </a:r>
            <a:r>
              <a:rPr lang="en-US" dirty="0" smtClean="0"/>
              <a:t>, </a:t>
            </a:r>
            <a:r>
              <a:rPr lang="en-US" dirty="0" err="1" smtClean="0"/>
              <a:t>ncol</a:t>
            </a:r>
            <a:r>
              <a:rPr lang="en-US" dirty="0" smtClean="0"/>
              <a:t>, </a:t>
            </a:r>
            <a:r>
              <a:rPr lang="en-US" dirty="0" err="1" smtClean="0"/>
              <a:t>byrow</a:t>
            </a:r>
            <a:r>
              <a:rPr lang="en-US" dirty="0" smtClean="0"/>
              <a:t>, </a:t>
            </a:r>
            <a:r>
              <a:rPr lang="en-US" dirty="0" err="1" smtClean="0"/>
              <a:t>dimnames</a:t>
            </a:r>
            <a:r>
              <a:rPr lang="en-US" dirty="0" smtClean="0"/>
              <a:t>)</a:t>
            </a:r>
          </a:p>
          <a:p>
            <a:pPr marL="0" indent="0">
              <a:buNone/>
            </a:pPr>
            <a:r>
              <a:rPr lang="en-US" dirty="0" smtClean="0"/>
              <a:t>Following is the description of the parameters used −</a:t>
            </a:r>
          </a:p>
          <a:p>
            <a:pPr marL="0" indent="0">
              <a:buNone/>
            </a:pPr>
            <a:r>
              <a:rPr lang="en-US" dirty="0" smtClean="0"/>
              <a:t>•	data is the input vector which becomes the data elements of the matrix.</a:t>
            </a:r>
          </a:p>
          <a:p>
            <a:pPr marL="0" indent="0">
              <a:buNone/>
            </a:pPr>
            <a:r>
              <a:rPr lang="en-US" dirty="0" smtClean="0"/>
              <a:t>•	</a:t>
            </a:r>
            <a:r>
              <a:rPr lang="en-US" dirty="0" err="1" smtClean="0"/>
              <a:t>nrow</a:t>
            </a:r>
            <a:r>
              <a:rPr lang="en-US" dirty="0" smtClean="0"/>
              <a:t> is the number of rows to be created.</a:t>
            </a:r>
          </a:p>
          <a:p>
            <a:pPr marL="0" indent="0">
              <a:buNone/>
            </a:pPr>
            <a:r>
              <a:rPr lang="en-US" dirty="0" smtClean="0"/>
              <a:t>•	</a:t>
            </a:r>
            <a:r>
              <a:rPr lang="en-US" dirty="0" err="1" smtClean="0"/>
              <a:t>ncol</a:t>
            </a:r>
            <a:r>
              <a:rPr lang="en-US" dirty="0" smtClean="0"/>
              <a:t> is the number of columns to be created.</a:t>
            </a:r>
          </a:p>
          <a:p>
            <a:pPr marL="0" indent="0">
              <a:buNone/>
            </a:pPr>
            <a:r>
              <a:rPr lang="en-US" dirty="0" smtClean="0"/>
              <a:t>•	</a:t>
            </a:r>
            <a:r>
              <a:rPr lang="en-US" dirty="0" err="1" smtClean="0"/>
              <a:t>byrow</a:t>
            </a:r>
            <a:r>
              <a:rPr lang="en-US" dirty="0" smtClean="0"/>
              <a:t> is a logical clue. If TRUE then the input vector elements are arranged by row.</a:t>
            </a:r>
          </a:p>
          <a:p>
            <a:pPr marL="0" indent="0">
              <a:buNone/>
            </a:pPr>
            <a:r>
              <a:rPr lang="en-US" dirty="0" smtClean="0"/>
              <a:t>•	</a:t>
            </a:r>
            <a:r>
              <a:rPr lang="en-US" dirty="0" err="1" smtClean="0"/>
              <a:t>dimname</a:t>
            </a:r>
            <a:r>
              <a:rPr lang="en-US" dirty="0" smtClean="0"/>
              <a:t> is the names assigned to the rows and columns.</a:t>
            </a:r>
          </a:p>
          <a:p>
            <a:endParaRPr lang="th-TH" dirty="0"/>
          </a:p>
        </p:txBody>
      </p:sp>
      <p:sp>
        <p:nvSpPr>
          <p:cNvPr id="4" name="ตัวแทนวันที่ 3"/>
          <p:cNvSpPr>
            <a:spLocks noGrp="1"/>
          </p:cNvSpPr>
          <p:nvPr>
            <p:ph type="dt" sz="half" idx="10"/>
          </p:nvPr>
        </p:nvSpPr>
        <p:spPr/>
        <p:txBody>
          <a:bodyPr/>
          <a:lstStyle/>
          <a:p>
            <a:fld id="{2A6F5472-3130-4BB2-9390-76A77BABBAD0}"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0489564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457200" y="188640"/>
            <a:ext cx="8229600" cy="6552728"/>
          </a:xfrm>
        </p:spPr>
        <p:txBody>
          <a:bodyPr>
            <a:normAutofit fontScale="47500" lnSpcReduction="20000"/>
          </a:bodyPr>
          <a:lstStyle/>
          <a:p>
            <a:pPr marL="0" indent="0">
              <a:buNone/>
            </a:pPr>
            <a:r>
              <a:rPr lang="en-US" sz="3400" dirty="0" smtClean="0"/>
              <a:t>Create a matrix taking a vector of numbers as input</a:t>
            </a:r>
          </a:p>
          <a:p>
            <a:pPr marL="0" indent="0">
              <a:buNone/>
            </a:pPr>
            <a:r>
              <a:rPr lang="en-US" sz="3400" dirty="0" smtClean="0"/>
              <a:t># Elements are arranged sequentially by row.</a:t>
            </a:r>
          </a:p>
          <a:p>
            <a:pPr marL="0" indent="0">
              <a:buNone/>
            </a:pPr>
            <a:r>
              <a:rPr lang="en-US" sz="3400" dirty="0" smtClean="0"/>
              <a:t>M &lt;- matrix(c(3:14), </a:t>
            </a:r>
            <a:r>
              <a:rPr lang="en-US" sz="3400" dirty="0" err="1" smtClean="0"/>
              <a:t>nrow</a:t>
            </a:r>
            <a:r>
              <a:rPr lang="en-US" sz="3400" dirty="0" smtClean="0"/>
              <a:t> = 4, </a:t>
            </a:r>
            <a:r>
              <a:rPr lang="en-US" sz="3400" dirty="0" err="1" smtClean="0"/>
              <a:t>byrow</a:t>
            </a:r>
            <a:r>
              <a:rPr lang="en-US" sz="3400" dirty="0" smtClean="0"/>
              <a:t> = TRUE)</a:t>
            </a:r>
          </a:p>
          <a:p>
            <a:pPr marL="0" indent="0">
              <a:buNone/>
            </a:pPr>
            <a:r>
              <a:rPr lang="en-US" sz="3400" dirty="0" smtClean="0"/>
              <a:t>print(M)</a:t>
            </a:r>
          </a:p>
          <a:p>
            <a:pPr marL="0" indent="0">
              <a:buNone/>
            </a:pPr>
            <a:endParaRPr lang="en-US" sz="3400" dirty="0" smtClean="0"/>
          </a:p>
          <a:p>
            <a:pPr marL="0" indent="0">
              <a:buNone/>
            </a:pPr>
            <a:r>
              <a:rPr lang="en-US" sz="3400" dirty="0" smtClean="0"/>
              <a:t># Elements are arranged sequentially by column.</a:t>
            </a:r>
          </a:p>
          <a:p>
            <a:pPr marL="0" indent="0">
              <a:buNone/>
            </a:pPr>
            <a:r>
              <a:rPr lang="en-US" sz="3400" dirty="0" smtClean="0"/>
              <a:t>N &lt;- matrix(c(3:14), </a:t>
            </a:r>
            <a:r>
              <a:rPr lang="en-US" sz="3400" dirty="0" err="1" smtClean="0"/>
              <a:t>nrow</a:t>
            </a:r>
            <a:r>
              <a:rPr lang="en-US" sz="3400" dirty="0" smtClean="0"/>
              <a:t> = 4, </a:t>
            </a:r>
            <a:r>
              <a:rPr lang="en-US" sz="3400" dirty="0" err="1" smtClean="0"/>
              <a:t>byrow</a:t>
            </a:r>
            <a:r>
              <a:rPr lang="en-US" sz="3400" dirty="0" smtClean="0"/>
              <a:t> = FALSE)</a:t>
            </a:r>
          </a:p>
          <a:p>
            <a:pPr marL="0" indent="0">
              <a:buNone/>
            </a:pPr>
            <a:r>
              <a:rPr lang="en-US" sz="3400" dirty="0" smtClean="0"/>
              <a:t>print(N)</a:t>
            </a:r>
          </a:p>
          <a:p>
            <a:pPr marL="0" indent="0">
              <a:buNone/>
            </a:pPr>
            <a:endParaRPr lang="en-US" sz="3400" dirty="0" smtClean="0"/>
          </a:p>
          <a:p>
            <a:pPr marL="0" indent="0">
              <a:buNone/>
            </a:pPr>
            <a:r>
              <a:rPr lang="en-US" sz="3400" dirty="0" smtClean="0"/>
              <a:t># Define the column and row names.</a:t>
            </a:r>
          </a:p>
          <a:p>
            <a:pPr marL="0" indent="0">
              <a:buNone/>
            </a:pPr>
            <a:r>
              <a:rPr lang="en-US" sz="3400" dirty="0" err="1" smtClean="0"/>
              <a:t>rownames</a:t>
            </a:r>
            <a:r>
              <a:rPr lang="en-US" sz="3400" dirty="0" smtClean="0"/>
              <a:t> = c("row1", "row2", "row3", "row4")</a:t>
            </a:r>
          </a:p>
          <a:p>
            <a:pPr marL="0" indent="0">
              <a:buNone/>
            </a:pPr>
            <a:r>
              <a:rPr lang="en-US" sz="3400" dirty="0" err="1" smtClean="0"/>
              <a:t>colnames</a:t>
            </a:r>
            <a:r>
              <a:rPr lang="en-US" sz="3400" dirty="0" smtClean="0"/>
              <a:t> = c("col1", "col2", "col3")</a:t>
            </a:r>
          </a:p>
          <a:p>
            <a:pPr marL="0" indent="0">
              <a:buNone/>
            </a:pPr>
            <a:endParaRPr lang="en-US" sz="3400" dirty="0" smtClean="0"/>
          </a:p>
          <a:p>
            <a:pPr marL="0" indent="0">
              <a:buNone/>
            </a:pPr>
            <a:r>
              <a:rPr lang="en-US" sz="3400" dirty="0" smtClean="0"/>
              <a:t>P &lt;- matrix(c(3:14), </a:t>
            </a:r>
            <a:r>
              <a:rPr lang="en-US" sz="3400" dirty="0" err="1" smtClean="0"/>
              <a:t>nrow</a:t>
            </a:r>
            <a:r>
              <a:rPr lang="en-US" sz="3400" dirty="0" smtClean="0"/>
              <a:t> = 4, </a:t>
            </a:r>
            <a:r>
              <a:rPr lang="en-US" sz="3400" dirty="0" err="1" smtClean="0"/>
              <a:t>byrow</a:t>
            </a:r>
            <a:r>
              <a:rPr lang="en-US" sz="3400" dirty="0" smtClean="0"/>
              <a:t> = TRUE, </a:t>
            </a:r>
            <a:r>
              <a:rPr lang="en-US" sz="3400" dirty="0" err="1" smtClean="0"/>
              <a:t>dimnames</a:t>
            </a:r>
            <a:r>
              <a:rPr lang="en-US" sz="3400" dirty="0" smtClean="0"/>
              <a:t> = list(</a:t>
            </a:r>
            <a:r>
              <a:rPr lang="en-US" sz="3400" dirty="0" err="1" smtClean="0"/>
              <a:t>rownames</a:t>
            </a:r>
            <a:r>
              <a:rPr lang="en-US" sz="3400" dirty="0" smtClean="0"/>
              <a:t>, </a:t>
            </a:r>
            <a:r>
              <a:rPr lang="en-US" sz="3400" dirty="0" err="1" smtClean="0"/>
              <a:t>colnames</a:t>
            </a:r>
            <a:r>
              <a:rPr lang="en-US" sz="3400" dirty="0" smtClean="0"/>
              <a:t>))</a:t>
            </a:r>
          </a:p>
          <a:p>
            <a:pPr marL="0" indent="0">
              <a:buNone/>
            </a:pPr>
            <a:r>
              <a:rPr lang="en-US" sz="3400" dirty="0" smtClean="0"/>
              <a:t>print(P)</a:t>
            </a:r>
          </a:p>
          <a:p>
            <a:pPr marL="0" indent="0">
              <a:buNone/>
            </a:pPr>
            <a:r>
              <a:rPr lang="en-US" sz="3400" dirty="0" smtClean="0"/>
              <a:t>When we execute the above code, it produces the following result −</a:t>
            </a:r>
          </a:p>
          <a:p>
            <a:pPr marL="0" indent="0">
              <a:buNone/>
            </a:pPr>
            <a:r>
              <a:rPr lang="en-US" sz="3400" dirty="0" smtClean="0"/>
              <a:t>     [,1] [,2] [,3]</a:t>
            </a:r>
          </a:p>
          <a:p>
            <a:pPr marL="0" indent="0">
              <a:buNone/>
            </a:pPr>
            <a:r>
              <a:rPr lang="en-US" sz="3400" dirty="0" smtClean="0"/>
              <a:t>[1,]    3    4    5</a:t>
            </a:r>
          </a:p>
          <a:p>
            <a:pPr marL="0" indent="0">
              <a:buNone/>
            </a:pPr>
            <a:r>
              <a:rPr lang="en-US" sz="3400" dirty="0" smtClean="0"/>
              <a:t>[2,]    6    7    8</a:t>
            </a:r>
          </a:p>
          <a:p>
            <a:pPr marL="0" indent="0">
              <a:buNone/>
            </a:pPr>
            <a:r>
              <a:rPr lang="en-US" sz="3400" dirty="0" smtClean="0"/>
              <a:t>[3,]    9   10   11</a:t>
            </a:r>
          </a:p>
          <a:p>
            <a:pPr marL="0" indent="0">
              <a:buNone/>
            </a:pPr>
            <a:r>
              <a:rPr lang="en-US" sz="3400" dirty="0" smtClean="0"/>
              <a:t>[4,]   12   13   14</a:t>
            </a:r>
          </a:p>
          <a:p>
            <a:pPr marL="0" indent="0">
              <a:buNone/>
            </a:pPr>
            <a:r>
              <a:rPr lang="en-US" sz="3400" dirty="0" smtClean="0"/>
              <a:t>     [,1] [,2] [,3]</a:t>
            </a:r>
          </a:p>
          <a:p>
            <a:pPr marL="0" indent="0">
              <a:buNone/>
            </a:pPr>
            <a:r>
              <a:rPr lang="en-US" sz="3400" dirty="0" smtClean="0"/>
              <a:t>[1,]    3    7   11</a:t>
            </a:r>
          </a:p>
          <a:p>
            <a:pPr marL="0" indent="0">
              <a:buNone/>
            </a:pPr>
            <a:r>
              <a:rPr lang="en-US" sz="3400" dirty="0" smtClean="0"/>
              <a:t>[2,]    4    8   12</a:t>
            </a:r>
          </a:p>
          <a:p>
            <a:pPr marL="0" indent="0">
              <a:buNone/>
            </a:pPr>
            <a:r>
              <a:rPr lang="en-US" sz="3400" dirty="0" smtClean="0"/>
              <a:t>[3,]    5    9   13</a:t>
            </a:r>
          </a:p>
          <a:p>
            <a:pPr marL="0" indent="0">
              <a:buNone/>
            </a:pPr>
            <a:r>
              <a:rPr lang="en-US" sz="3400" dirty="0" smtClean="0"/>
              <a:t>[4,]    6   10   14</a:t>
            </a:r>
          </a:p>
          <a:p>
            <a:endParaRPr lang="th-TH" dirty="0"/>
          </a:p>
        </p:txBody>
      </p:sp>
      <p:sp>
        <p:nvSpPr>
          <p:cNvPr id="2" name="ตัวแทนวันที่ 1"/>
          <p:cNvSpPr>
            <a:spLocks noGrp="1"/>
          </p:cNvSpPr>
          <p:nvPr>
            <p:ph type="dt" sz="half" idx="10"/>
          </p:nvPr>
        </p:nvSpPr>
        <p:spPr/>
        <p:txBody>
          <a:bodyPr/>
          <a:lstStyle/>
          <a:p>
            <a:fld id="{5C6B565B-3338-4160-B8BF-D5A572FB3D89}" type="datetime1">
              <a:rPr lang="th-TH" smtClean="0"/>
              <a:t>07/06/60</a:t>
            </a:fld>
            <a:endParaRPr lang="th-TH"/>
          </a:p>
        </p:txBody>
      </p:sp>
      <p:sp>
        <p:nvSpPr>
          <p:cNvPr id="4" name="ตัวแทนท้ายกระดาษ 3"/>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239163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Accessing Elements of a Matrix</a:t>
            </a:r>
            <a:br>
              <a:rPr lang="en-US" dirty="0" smtClean="0"/>
            </a:br>
            <a:endParaRPr lang="th-TH" dirty="0"/>
          </a:p>
        </p:txBody>
      </p:sp>
      <p:sp>
        <p:nvSpPr>
          <p:cNvPr id="3" name="ตัวแทนเนื้อหา 2"/>
          <p:cNvSpPr>
            <a:spLocks noGrp="1"/>
          </p:cNvSpPr>
          <p:nvPr>
            <p:ph idx="1"/>
          </p:nvPr>
        </p:nvSpPr>
        <p:spPr>
          <a:xfrm>
            <a:off x="457200" y="980728"/>
            <a:ext cx="8229600" cy="5760640"/>
          </a:xfrm>
        </p:spPr>
        <p:txBody>
          <a:bodyPr>
            <a:normAutofit fontScale="25000" lnSpcReduction="20000"/>
          </a:bodyPr>
          <a:lstStyle/>
          <a:p>
            <a:pPr marL="0" indent="0">
              <a:buNone/>
            </a:pPr>
            <a:r>
              <a:rPr lang="en-US" sz="5600" dirty="0" smtClean="0"/>
              <a:t>Elements of a matrix can be accessed by using the column and row index of the element. We consider the matrix P above to find the specific elements below.</a:t>
            </a:r>
          </a:p>
          <a:p>
            <a:pPr marL="0" indent="0">
              <a:buNone/>
            </a:pPr>
            <a:r>
              <a:rPr lang="en-US" sz="5600" dirty="0" smtClean="0"/>
              <a:t># Define the column and row names.</a:t>
            </a:r>
          </a:p>
          <a:p>
            <a:pPr marL="0" indent="0">
              <a:buNone/>
            </a:pPr>
            <a:r>
              <a:rPr lang="en-US" sz="5600" dirty="0" err="1" smtClean="0"/>
              <a:t>rownames</a:t>
            </a:r>
            <a:r>
              <a:rPr lang="en-US" sz="5600" dirty="0" smtClean="0"/>
              <a:t> = c("row1", "row2", "row3", "row4")</a:t>
            </a:r>
          </a:p>
          <a:p>
            <a:pPr marL="0" indent="0">
              <a:buNone/>
            </a:pPr>
            <a:r>
              <a:rPr lang="en-US" sz="5600" dirty="0" err="1" smtClean="0"/>
              <a:t>colnames</a:t>
            </a:r>
            <a:r>
              <a:rPr lang="en-US" sz="5600" dirty="0" smtClean="0"/>
              <a:t> = c("col1", "col2", "col3")</a:t>
            </a:r>
          </a:p>
          <a:p>
            <a:pPr marL="0" indent="0">
              <a:buNone/>
            </a:pPr>
            <a:endParaRPr lang="en-US" sz="5600" dirty="0" smtClean="0"/>
          </a:p>
          <a:p>
            <a:pPr marL="0" indent="0">
              <a:buNone/>
            </a:pPr>
            <a:r>
              <a:rPr lang="en-US" sz="5600" dirty="0" smtClean="0"/>
              <a:t># Create the matrix.</a:t>
            </a:r>
          </a:p>
          <a:p>
            <a:pPr marL="0" indent="0">
              <a:buNone/>
            </a:pPr>
            <a:r>
              <a:rPr lang="en-US" sz="5600" dirty="0" smtClean="0"/>
              <a:t>P &lt;- matrix(c(3:14), </a:t>
            </a:r>
            <a:r>
              <a:rPr lang="en-US" sz="5600" dirty="0" err="1" smtClean="0"/>
              <a:t>nrow</a:t>
            </a:r>
            <a:r>
              <a:rPr lang="en-US" sz="5600" dirty="0" smtClean="0"/>
              <a:t> = 4, </a:t>
            </a:r>
            <a:r>
              <a:rPr lang="en-US" sz="5600" dirty="0" err="1" smtClean="0"/>
              <a:t>byrow</a:t>
            </a:r>
            <a:r>
              <a:rPr lang="en-US" sz="5600" dirty="0" smtClean="0"/>
              <a:t> = TRUE, </a:t>
            </a:r>
            <a:r>
              <a:rPr lang="en-US" sz="5600" dirty="0" err="1" smtClean="0"/>
              <a:t>dimnames</a:t>
            </a:r>
            <a:r>
              <a:rPr lang="en-US" sz="5600" dirty="0" smtClean="0"/>
              <a:t> = list(</a:t>
            </a:r>
            <a:r>
              <a:rPr lang="en-US" sz="5600" dirty="0" err="1" smtClean="0"/>
              <a:t>rownames</a:t>
            </a:r>
            <a:r>
              <a:rPr lang="en-US" sz="5600" dirty="0" smtClean="0"/>
              <a:t>, </a:t>
            </a:r>
            <a:r>
              <a:rPr lang="en-US" sz="5600" dirty="0" err="1" smtClean="0"/>
              <a:t>colnames</a:t>
            </a:r>
            <a:r>
              <a:rPr lang="en-US" sz="5600" dirty="0" smtClean="0"/>
              <a:t>))</a:t>
            </a:r>
          </a:p>
          <a:p>
            <a:pPr marL="0" indent="0">
              <a:buNone/>
            </a:pPr>
            <a:endParaRPr lang="en-US" sz="5600" dirty="0" smtClean="0"/>
          </a:p>
          <a:p>
            <a:pPr marL="0" indent="0">
              <a:buNone/>
            </a:pPr>
            <a:r>
              <a:rPr lang="en-US" sz="5600" dirty="0" smtClean="0"/>
              <a:t># Access the element at 3rd column and 1st row.</a:t>
            </a:r>
          </a:p>
          <a:p>
            <a:pPr marL="0" indent="0">
              <a:buNone/>
            </a:pPr>
            <a:r>
              <a:rPr lang="en-US" sz="5600" dirty="0" smtClean="0"/>
              <a:t>print(P[1,3])</a:t>
            </a:r>
          </a:p>
          <a:p>
            <a:pPr marL="0" indent="0">
              <a:buNone/>
            </a:pPr>
            <a:endParaRPr lang="en-US" sz="5600" dirty="0" smtClean="0"/>
          </a:p>
          <a:p>
            <a:pPr marL="0" indent="0">
              <a:buNone/>
            </a:pPr>
            <a:r>
              <a:rPr lang="en-US" sz="5600" dirty="0" smtClean="0"/>
              <a:t># Access the element at 2nd column and 4th row.</a:t>
            </a:r>
          </a:p>
          <a:p>
            <a:pPr marL="0" indent="0">
              <a:buNone/>
            </a:pPr>
            <a:r>
              <a:rPr lang="en-US" sz="5600" dirty="0" smtClean="0"/>
              <a:t>print(P[4,2])</a:t>
            </a:r>
          </a:p>
          <a:p>
            <a:pPr marL="0" indent="0">
              <a:buNone/>
            </a:pPr>
            <a:endParaRPr lang="en-US" sz="5600" dirty="0" smtClean="0"/>
          </a:p>
          <a:p>
            <a:pPr marL="0" indent="0">
              <a:buNone/>
            </a:pPr>
            <a:r>
              <a:rPr lang="en-US" sz="5600" dirty="0" smtClean="0"/>
              <a:t># Access only the  2nd row.</a:t>
            </a:r>
          </a:p>
          <a:p>
            <a:pPr marL="0" indent="0">
              <a:buNone/>
            </a:pPr>
            <a:r>
              <a:rPr lang="en-US" sz="5600" dirty="0" smtClean="0"/>
              <a:t>print(P[2,])</a:t>
            </a:r>
          </a:p>
          <a:p>
            <a:pPr marL="0" indent="0">
              <a:buNone/>
            </a:pPr>
            <a:endParaRPr lang="en-US" sz="5600" dirty="0" smtClean="0"/>
          </a:p>
          <a:p>
            <a:pPr marL="0" indent="0">
              <a:buNone/>
            </a:pPr>
            <a:r>
              <a:rPr lang="en-US" sz="5600" dirty="0" smtClean="0"/>
              <a:t># Access only the 3rd column.</a:t>
            </a:r>
          </a:p>
          <a:p>
            <a:pPr marL="0" indent="0">
              <a:buNone/>
            </a:pPr>
            <a:r>
              <a:rPr lang="en-US" sz="5600" dirty="0" smtClean="0"/>
              <a:t>print(P[,3])</a:t>
            </a:r>
          </a:p>
          <a:p>
            <a:pPr marL="0" indent="0">
              <a:buNone/>
            </a:pPr>
            <a:r>
              <a:rPr lang="en-US" sz="5600" dirty="0" smtClean="0"/>
              <a:t>When we execute the above code, it produces the following result −</a:t>
            </a:r>
          </a:p>
          <a:p>
            <a:pPr marL="0" indent="0">
              <a:buNone/>
            </a:pPr>
            <a:r>
              <a:rPr lang="en-US" sz="5600" dirty="0" smtClean="0"/>
              <a:t>[1] 5</a:t>
            </a:r>
          </a:p>
          <a:p>
            <a:pPr marL="0" indent="0">
              <a:buNone/>
            </a:pPr>
            <a:r>
              <a:rPr lang="en-US" sz="5600" dirty="0" smtClean="0"/>
              <a:t>[1] 13</a:t>
            </a:r>
          </a:p>
          <a:p>
            <a:pPr marL="0" indent="0">
              <a:buNone/>
            </a:pPr>
            <a:r>
              <a:rPr lang="en-US" sz="5600" dirty="0" smtClean="0"/>
              <a:t>col1 col2 col3 </a:t>
            </a:r>
          </a:p>
          <a:p>
            <a:pPr marL="0" indent="0">
              <a:buNone/>
            </a:pPr>
            <a:r>
              <a:rPr lang="en-US" sz="5600" dirty="0" smtClean="0"/>
              <a:t>   6    7    8 </a:t>
            </a:r>
          </a:p>
          <a:p>
            <a:pPr marL="0" indent="0">
              <a:buNone/>
            </a:pPr>
            <a:r>
              <a:rPr lang="en-US" sz="5600" dirty="0" smtClean="0"/>
              <a:t>row1 row2 row3 row4 </a:t>
            </a:r>
          </a:p>
          <a:p>
            <a:pPr marL="0" indent="0">
              <a:buNone/>
            </a:pPr>
            <a:r>
              <a:rPr lang="en-US" sz="5600" dirty="0" smtClean="0"/>
              <a:t>   5    8   11   14 </a:t>
            </a:r>
          </a:p>
          <a:p>
            <a:endParaRPr lang="th-TH" dirty="0"/>
          </a:p>
        </p:txBody>
      </p:sp>
      <p:sp>
        <p:nvSpPr>
          <p:cNvPr id="4" name="ตัวแทนวันที่ 3"/>
          <p:cNvSpPr>
            <a:spLocks noGrp="1"/>
          </p:cNvSpPr>
          <p:nvPr>
            <p:ph type="dt" sz="half" idx="10"/>
          </p:nvPr>
        </p:nvSpPr>
        <p:spPr/>
        <p:txBody>
          <a:bodyPr/>
          <a:lstStyle/>
          <a:p>
            <a:fld id="{361FBBAA-351F-487C-8A41-992BCA4E4749}"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7979595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67544" y="27856"/>
            <a:ext cx="8229600" cy="1143000"/>
          </a:xfrm>
        </p:spPr>
        <p:txBody>
          <a:bodyPr>
            <a:normAutofit fontScale="90000"/>
          </a:bodyPr>
          <a:lstStyle/>
          <a:p>
            <a:r>
              <a:rPr lang="en-US" dirty="0" smtClean="0"/>
              <a:t>Matrix Computations</a:t>
            </a:r>
            <a:br>
              <a:rPr lang="en-US" dirty="0" smtClean="0"/>
            </a:br>
            <a:endParaRPr lang="th-TH" dirty="0"/>
          </a:p>
        </p:txBody>
      </p:sp>
      <p:sp>
        <p:nvSpPr>
          <p:cNvPr id="3" name="ตัวแทนเนื้อหา 2"/>
          <p:cNvSpPr>
            <a:spLocks noGrp="1"/>
          </p:cNvSpPr>
          <p:nvPr>
            <p:ph idx="1"/>
          </p:nvPr>
        </p:nvSpPr>
        <p:spPr>
          <a:xfrm>
            <a:off x="539552" y="737320"/>
            <a:ext cx="8229600" cy="6120680"/>
          </a:xfrm>
        </p:spPr>
        <p:txBody>
          <a:bodyPr>
            <a:normAutofit fontScale="25000" lnSpcReduction="20000"/>
          </a:bodyPr>
          <a:lstStyle/>
          <a:p>
            <a:pPr marL="0" indent="0">
              <a:buNone/>
            </a:pPr>
            <a:r>
              <a:rPr lang="en-US" sz="4400" dirty="0" smtClean="0"/>
              <a:t>Various mathematical operations are performed on the matrices using the R operators. The result of the operation is also a matrix.</a:t>
            </a:r>
          </a:p>
          <a:p>
            <a:pPr marL="0" indent="0">
              <a:buNone/>
            </a:pPr>
            <a:r>
              <a:rPr lang="en-US" sz="4400" dirty="0" smtClean="0"/>
              <a:t>The dimensions (number of rows and columns) should be same for the matrices involved in the operation.</a:t>
            </a:r>
          </a:p>
          <a:p>
            <a:pPr marL="0" indent="0">
              <a:buNone/>
            </a:pPr>
            <a:r>
              <a:rPr lang="en-US" sz="4400" dirty="0" smtClean="0"/>
              <a:t>Matrix Addition &amp; Subtraction</a:t>
            </a:r>
          </a:p>
          <a:p>
            <a:pPr marL="0" indent="0">
              <a:buNone/>
            </a:pPr>
            <a:r>
              <a:rPr lang="en-US" sz="4400" dirty="0" smtClean="0"/>
              <a:t># Create two 2x3 matrices.</a:t>
            </a:r>
          </a:p>
          <a:p>
            <a:pPr marL="0" indent="0">
              <a:buNone/>
            </a:pPr>
            <a:r>
              <a:rPr lang="en-US" sz="4400" dirty="0" smtClean="0"/>
              <a:t>matrix1 &lt;- matrix(c(3, 9, -1, 4, 2, 6), </a:t>
            </a:r>
            <a:r>
              <a:rPr lang="en-US" sz="4400" dirty="0" err="1" smtClean="0"/>
              <a:t>nrow</a:t>
            </a:r>
            <a:r>
              <a:rPr lang="en-US" sz="4400" dirty="0" smtClean="0"/>
              <a:t> = 2)</a:t>
            </a:r>
          </a:p>
          <a:p>
            <a:pPr marL="0" indent="0">
              <a:buNone/>
            </a:pPr>
            <a:r>
              <a:rPr lang="en-US" sz="4400" dirty="0" smtClean="0"/>
              <a:t>print(matrix1)</a:t>
            </a:r>
          </a:p>
          <a:p>
            <a:pPr marL="0" indent="0">
              <a:buNone/>
            </a:pPr>
            <a:endParaRPr lang="en-US" sz="4400" dirty="0" smtClean="0"/>
          </a:p>
          <a:p>
            <a:pPr marL="0" indent="0">
              <a:buNone/>
            </a:pPr>
            <a:r>
              <a:rPr lang="en-US" sz="4400" dirty="0" smtClean="0"/>
              <a:t>matrix2 &lt;- matrix(c(5, 2, 0, 9, 3, 4), </a:t>
            </a:r>
            <a:r>
              <a:rPr lang="en-US" sz="4400" dirty="0" err="1" smtClean="0"/>
              <a:t>nrow</a:t>
            </a:r>
            <a:r>
              <a:rPr lang="en-US" sz="4400" dirty="0" smtClean="0"/>
              <a:t> = 2)</a:t>
            </a:r>
          </a:p>
          <a:p>
            <a:pPr marL="0" indent="0">
              <a:buNone/>
            </a:pPr>
            <a:r>
              <a:rPr lang="en-US" sz="4400" dirty="0" smtClean="0"/>
              <a:t>print(matrix2)</a:t>
            </a:r>
          </a:p>
          <a:p>
            <a:pPr marL="0" indent="0">
              <a:buNone/>
            </a:pPr>
            <a:endParaRPr lang="en-US" sz="4400" dirty="0" smtClean="0"/>
          </a:p>
          <a:p>
            <a:pPr marL="0" indent="0">
              <a:buNone/>
            </a:pPr>
            <a:r>
              <a:rPr lang="en-US" sz="4400" dirty="0" smtClean="0"/>
              <a:t># Add the matrices.</a:t>
            </a:r>
          </a:p>
          <a:p>
            <a:pPr marL="0" indent="0">
              <a:buNone/>
            </a:pPr>
            <a:r>
              <a:rPr lang="en-US" sz="4400" dirty="0" smtClean="0"/>
              <a:t>result &lt;- matrix1 + matrix2</a:t>
            </a:r>
          </a:p>
          <a:p>
            <a:pPr marL="0" indent="0">
              <a:buNone/>
            </a:pPr>
            <a:r>
              <a:rPr lang="en-US" sz="4400" dirty="0" smtClean="0"/>
              <a:t>cat("Result of addition","\n")</a:t>
            </a:r>
          </a:p>
          <a:p>
            <a:pPr marL="0" indent="0">
              <a:buNone/>
            </a:pPr>
            <a:r>
              <a:rPr lang="en-US" sz="4400" dirty="0" smtClean="0"/>
              <a:t>print(result)</a:t>
            </a:r>
          </a:p>
          <a:p>
            <a:pPr marL="0" indent="0">
              <a:buNone/>
            </a:pPr>
            <a:endParaRPr lang="en-US" sz="4400" dirty="0" smtClean="0"/>
          </a:p>
          <a:p>
            <a:pPr marL="0" indent="0">
              <a:buNone/>
            </a:pPr>
            <a:r>
              <a:rPr lang="en-US" sz="4400" dirty="0" smtClean="0"/>
              <a:t># Subtract the matrices</a:t>
            </a:r>
          </a:p>
          <a:p>
            <a:pPr marL="0" indent="0">
              <a:buNone/>
            </a:pPr>
            <a:r>
              <a:rPr lang="en-US" sz="4400" dirty="0" smtClean="0"/>
              <a:t>result &lt;- matrix1 - matrix2</a:t>
            </a:r>
          </a:p>
          <a:p>
            <a:pPr marL="0" indent="0">
              <a:buNone/>
            </a:pPr>
            <a:r>
              <a:rPr lang="en-US" sz="4400" dirty="0" smtClean="0"/>
              <a:t>cat("Result of subtraction","\n")</a:t>
            </a:r>
          </a:p>
          <a:p>
            <a:pPr marL="0" indent="0">
              <a:buNone/>
            </a:pPr>
            <a:r>
              <a:rPr lang="en-US" sz="4400" dirty="0" smtClean="0"/>
              <a:t>print(result)</a:t>
            </a:r>
          </a:p>
          <a:p>
            <a:pPr marL="0" indent="0">
              <a:buNone/>
            </a:pPr>
            <a:r>
              <a:rPr lang="en-US" sz="4400" dirty="0" smtClean="0"/>
              <a:t>When we execute the above code, it produces the following result −</a:t>
            </a:r>
          </a:p>
          <a:p>
            <a:pPr marL="0" indent="0">
              <a:buNone/>
            </a:pPr>
            <a:r>
              <a:rPr lang="en-US" sz="4400" dirty="0" smtClean="0"/>
              <a:t>     [,1] [,2] [,3]</a:t>
            </a:r>
          </a:p>
          <a:p>
            <a:pPr marL="0" indent="0">
              <a:buNone/>
            </a:pPr>
            <a:r>
              <a:rPr lang="en-US" sz="4400" dirty="0" smtClean="0"/>
              <a:t>[1,]    3   -1    2</a:t>
            </a:r>
          </a:p>
          <a:p>
            <a:pPr marL="0" indent="0">
              <a:buNone/>
            </a:pPr>
            <a:r>
              <a:rPr lang="en-US" sz="4400" dirty="0" smtClean="0"/>
              <a:t>[2,]    9    4    6</a:t>
            </a:r>
          </a:p>
          <a:p>
            <a:pPr marL="0" indent="0">
              <a:buNone/>
            </a:pPr>
            <a:r>
              <a:rPr lang="en-US" sz="4400" dirty="0" smtClean="0"/>
              <a:t>     [,1] [,2] [,3]</a:t>
            </a:r>
          </a:p>
          <a:p>
            <a:pPr marL="0" indent="0">
              <a:buNone/>
            </a:pPr>
            <a:r>
              <a:rPr lang="en-US" sz="4400" dirty="0" smtClean="0"/>
              <a:t>[1,]    5    0    3</a:t>
            </a:r>
          </a:p>
          <a:p>
            <a:pPr marL="0" indent="0">
              <a:buNone/>
            </a:pPr>
            <a:r>
              <a:rPr lang="en-US" sz="4400" dirty="0" smtClean="0"/>
              <a:t>[2,]    2    9    4</a:t>
            </a:r>
          </a:p>
          <a:p>
            <a:pPr marL="0" indent="0">
              <a:buNone/>
            </a:pPr>
            <a:r>
              <a:rPr lang="en-US" sz="4400" dirty="0" smtClean="0"/>
              <a:t>Result of addition </a:t>
            </a:r>
          </a:p>
          <a:p>
            <a:pPr marL="0" indent="0">
              <a:buNone/>
            </a:pPr>
            <a:r>
              <a:rPr lang="en-US" sz="4400" dirty="0" smtClean="0"/>
              <a:t>     [,1] [,2] [,3]</a:t>
            </a:r>
          </a:p>
          <a:p>
            <a:pPr marL="0" indent="0">
              <a:buNone/>
            </a:pPr>
            <a:r>
              <a:rPr lang="en-US" sz="4400" dirty="0" smtClean="0"/>
              <a:t>[1,]    8   -1    5</a:t>
            </a:r>
          </a:p>
          <a:p>
            <a:pPr marL="0" indent="0">
              <a:buNone/>
            </a:pPr>
            <a:r>
              <a:rPr lang="en-US" sz="4400" dirty="0" smtClean="0"/>
              <a:t>[2,]   11   13   10</a:t>
            </a:r>
          </a:p>
          <a:p>
            <a:pPr marL="0" indent="0">
              <a:buNone/>
            </a:pPr>
            <a:r>
              <a:rPr lang="en-US" sz="4400" dirty="0" smtClean="0"/>
              <a:t>Result of subtraction </a:t>
            </a:r>
          </a:p>
          <a:p>
            <a:pPr marL="0" indent="0">
              <a:buNone/>
            </a:pPr>
            <a:r>
              <a:rPr lang="en-US" sz="4400" dirty="0" smtClean="0"/>
              <a:t>     [,1] [,2] [,3]</a:t>
            </a:r>
          </a:p>
          <a:p>
            <a:pPr marL="0" indent="0">
              <a:buNone/>
            </a:pPr>
            <a:r>
              <a:rPr lang="en-US" sz="4400" dirty="0" smtClean="0"/>
              <a:t>[1,]   -2   -1   -1</a:t>
            </a:r>
          </a:p>
          <a:p>
            <a:pPr marL="0" indent="0">
              <a:buNone/>
            </a:pPr>
            <a:r>
              <a:rPr lang="en-US" sz="4400" dirty="0" smtClean="0"/>
              <a:t>[2,]    7   -5    2</a:t>
            </a:r>
          </a:p>
          <a:p>
            <a:endParaRPr lang="th-TH" dirty="0"/>
          </a:p>
        </p:txBody>
      </p:sp>
      <p:sp>
        <p:nvSpPr>
          <p:cNvPr id="4" name="ตัวแทนวันที่ 3"/>
          <p:cNvSpPr>
            <a:spLocks noGrp="1"/>
          </p:cNvSpPr>
          <p:nvPr>
            <p:ph type="dt" sz="half" idx="10"/>
          </p:nvPr>
        </p:nvSpPr>
        <p:spPr/>
        <p:txBody>
          <a:bodyPr/>
          <a:lstStyle/>
          <a:p>
            <a:fld id="{75003B7F-622A-466E-8A8B-0E8AEEFC6AE2}"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526128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274638"/>
            <a:ext cx="8229600" cy="634082"/>
          </a:xfrm>
        </p:spPr>
        <p:txBody>
          <a:bodyPr>
            <a:normAutofit fontScale="90000"/>
          </a:bodyPr>
          <a:lstStyle/>
          <a:p>
            <a:r>
              <a:rPr lang="en-US" dirty="0" smtClean="0"/>
              <a:t>Matrix Multiplication &amp; Division</a:t>
            </a:r>
            <a:br>
              <a:rPr lang="en-US" dirty="0" smtClean="0"/>
            </a:br>
            <a:endParaRPr lang="th-TH" dirty="0"/>
          </a:p>
        </p:txBody>
      </p:sp>
      <p:sp>
        <p:nvSpPr>
          <p:cNvPr id="3" name="ตัวแทนเนื้อหา 2"/>
          <p:cNvSpPr>
            <a:spLocks noGrp="1"/>
          </p:cNvSpPr>
          <p:nvPr>
            <p:ph idx="1"/>
          </p:nvPr>
        </p:nvSpPr>
        <p:spPr>
          <a:xfrm>
            <a:off x="457200" y="548680"/>
            <a:ext cx="8229600" cy="6048672"/>
          </a:xfrm>
        </p:spPr>
        <p:txBody>
          <a:bodyPr>
            <a:normAutofit fontScale="32500" lnSpcReduction="20000"/>
          </a:bodyPr>
          <a:lstStyle/>
          <a:p>
            <a:pPr marL="0" indent="0">
              <a:buNone/>
            </a:pPr>
            <a:r>
              <a:rPr lang="en-US" sz="3700" dirty="0" smtClean="0"/>
              <a:t># Create two 2x3 matrices.</a:t>
            </a:r>
          </a:p>
          <a:p>
            <a:pPr marL="0" indent="0">
              <a:buNone/>
            </a:pPr>
            <a:r>
              <a:rPr lang="en-US" sz="3700" dirty="0" smtClean="0"/>
              <a:t>matrix1 &lt;- matrix(c(3, 9, -1, 4, 2, 6), </a:t>
            </a:r>
            <a:r>
              <a:rPr lang="en-US" sz="3700" dirty="0" err="1" smtClean="0"/>
              <a:t>nrow</a:t>
            </a:r>
            <a:r>
              <a:rPr lang="en-US" sz="3700" dirty="0" smtClean="0"/>
              <a:t> = 2)</a:t>
            </a:r>
          </a:p>
          <a:p>
            <a:pPr marL="0" indent="0">
              <a:buNone/>
            </a:pPr>
            <a:r>
              <a:rPr lang="en-US" sz="3700" dirty="0" smtClean="0"/>
              <a:t>print(matrix1)</a:t>
            </a:r>
          </a:p>
          <a:p>
            <a:pPr marL="0" indent="0">
              <a:buNone/>
            </a:pPr>
            <a:endParaRPr lang="en-US" sz="3700" dirty="0" smtClean="0"/>
          </a:p>
          <a:p>
            <a:pPr marL="0" indent="0">
              <a:buNone/>
            </a:pPr>
            <a:r>
              <a:rPr lang="en-US" sz="3700" dirty="0" smtClean="0"/>
              <a:t>matrix2 &lt;- matrix(c(5, 2, 0, 9, 3, 4), </a:t>
            </a:r>
            <a:r>
              <a:rPr lang="en-US" sz="3700" dirty="0" err="1" smtClean="0"/>
              <a:t>nrow</a:t>
            </a:r>
            <a:r>
              <a:rPr lang="en-US" sz="3700" dirty="0" smtClean="0"/>
              <a:t> = 2)</a:t>
            </a:r>
          </a:p>
          <a:p>
            <a:pPr marL="0" indent="0">
              <a:buNone/>
            </a:pPr>
            <a:r>
              <a:rPr lang="en-US" sz="3700" dirty="0" smtClean="0"/>
              <a:t>print(matrix2)</a:t>
            </a:r>
          </a:p>
          <a:p>
            <a:pPr marL="0" indent="0">
              <a:buNone/>
            </a:pPr>
            <a:endParaRPr lang="en-US" sz="3700" dirty="0" smtClean="0"/>
          </a:p>
          <a:p>
            <a:pPr marL="0" indent="0">
              <a:buNone/>
            </a:pPr>
            <a:r>
              <a:rPr lang="en-US" sz="3700" dirty="0" smtClean="0"/>
              <a:t># Multiply the matrices.</a:t>
            </a:r>
          </a:p>
          <a:p>
            <a:pPr marL="0" indent="0">
              <a:buNone/>
            </a:pPr>
            <a:r>
              <a:rPr lang="en-US" sz="3700" dirty="0" smtClean="0"/>
              <a:t>result &lt;- matrix1 * matrix2</a:t>
            </a:r>
          </a:p>
          <a:p>
            <a:pPr marL="0" indent="0">
              <a:buNone/>
            </a:pPr>
            <a:r>
              <a:rPr lang="en-US" sz="3700" dirty="0" smtClean="0"/>
              <a:t>cat("Result of multiplication","\n")</a:t>
            </a:r>
          </a:p>
          <a:p>
            <a:pPr marL="0" indent="0">
              <a:buNone/>
            </a:pPr>
            <a:r>
              <a:rPr lang="en-US" sz="3700" dirty="0" smtClean="0"/>
              <a:t>print(result)</a:t>
            </a:r>
          </a:p>
          <a:p>
            <a:pPr marL="0" indent="0">
              <a:buNone/>
            </a:pPr>
            <a:endParaRPr lang="en-US" sz="3700" dirty="0" smtClean="0"/>
          </a:p>
          <a:p>
            <a:pPr marL="0" indent="0">
              <a:buNone/>
            </a:pPr>
            <a:r>
              <a:rPr lang="en-US" sz="3700" dirty="0" smtClean="0"/>
              <a:t># Divide the matrices</a:t>
            </a:r>
          </a:p>
          <a:p>
            <a:pPr marL="0" indent="0">
              <a:buNone/>
            </a:pPr>
            <a:r>
              <a:rPr lang="en-US" sz="3700" dirty="0" smtClean="0"/>
              <a:t>result &lt;- matrix1 / matrix2</a:t>
            </a:r>
          </a:p>
          <a:p>
            <a:pPr marL="0" indent="0">
              <a:buNone/>
            </a:pPr>
            <a:r>
              <a:rPr lang="en-US" sz="3700" dirty="0" smtClean="0"/>
              <a:t>cat("Result of division","\n")</a:t>
            </a:r>
          </a:p>
          <a:p>
            <a:pPr marL="0" indent="0">
              <a:buNone/>
            </a:pPr>
            <a:r>
              <a:rPr lang="en-US" sz="3700" dirty="0" smtClean="0"/>
              <a:t>print(result)</a:t>
            </a:r>
          </a:p>
          <a:p>
            <a:pPr marL="0" indent="0">
              <a:buNone/>
            </a:pPr>
            <a:r>
              <a:rPr lang="en-US" sz="3700" dirty="0" smtClean="0"/>
              <a:t>When we execute the above code, it produces the following result −</a:t>
            </a:r>
          </a:p>
          <a:p>
            <a:pPr marL="0" indent="0">
              <a:buNone/>
            </a:pPr>
            <a:r>
              <a:rPr lang="en-US" sz="3700" dirty="0" smtClean="0"/>
              <a:t>     [,1] [,2] [,3]</a:t>
            </a:r>
          </a:p>
          <a:p>
            <a:pPr marL="0" indent="0">
              <a:buNone/>
            </a:pPr>
            <a:r>
              <a:rPr lang="en-US" sz="3700" dirty="0" smtClean="0"/>
              <a:t>[1,]    3   -1    2</a:t>
            </a:r>
          </a:p>
          <a:p>
            <a:pPr marL="0" indent="0">
              <a:buNone/>
            </a:pPr>
            <a:r>
              <a:rPr lang="en-US" sz="3700" dirty="0" smtClean="0"/>
              <a:t>[2,]    9    4    6</a:t>
            </a:r>
          </a:p>
          <a:p>
            <a:pPr marL="0" indent="0">
              <a:buNone/>
            </a:pPr>
            <a:r>
              <a:rPr lang="en-US" sz="3700" dirty="0" smtClean="0"/>
              <a:t>     [,1] [,2] [,3]</a:t>
            </a:r>
          </a:p>
          <a:p>
            <a:pPr marL="0" indent="0">
              <a:buNone/>
            </a:pPr>
            <a:r>
              <a:rPr lang="en-US" sz="3700" dirty="0" smtClean="0"/>
              <a:t>[1,]    5    0    3</a:t>
            </a:r>
          </a:p>
          <a:p>
            <a:pPr marL="0" indent="0">
              <a:buNone/>
            </a:pPr>
            <a:r>
              <a:rPr lang="en-US" sz="3700" dirty="0" smtClean="0"/>
              <a:t>[2,]    2    9    4</a:t>
            </a:r>
          </a:p>
          <a:p>
            <a:pPr marL="0" indent="0">
              <a:buNone/>
            </a:pPr>
            <a:r>
              <a:rPr lang="en-US" sz="3700" dirty="0" smtClean="0"/>
              <a:t>Result of multiplication </a:t>
            </a:r>
          </a:p>
          <a:p>
            <a:pPr marL="0" indent="0">
              <a:buNone/>
            </a:pPr>
            <a:r>
              <a:rPr lang="en-US" sz="3700" dirty="0" smtClean="0"/>
              <a:t>     [,1] [,2] [,3]</a:t>
            </a:r>
          </a:p>
          <a:p>
            <a:pPr marL="0" indent="0">
              <a:buNone/>
            </a:pPr>
            <a:r>
              <a:rPr lang="en-US" sz="3700" dirty="0" smtClean="0"/>
              <a:t>[1,]   15    0    6</a:t>
            </a:r>
          </a:p>
          <a:p>
            <a:pPr marL="0" indent="0">
              <a:buNone/>
            </a:pPr>
            <a:r>
              <a:rPr lang="en-US" sz="3700" dirty="0" smtClean="0"/>
              <a:t>[2,]   18   36   24</a:t>
            </a:r>
          </a:p>
          <a:p>
            <a:pPr marL="0" indent="0">
              <a:buNone/>
            </a:pPr>
            <a:r>
              <a:rPr lang="en-US" sz="3700" dirty="0" smtClean="0"/>
              <a:t>Result of division </a:t>
            </a:r>
          </a:p>
          <a:p>
            <a:pPr marL="0" indent="0">
              <a:buNone/>
            </a:pPr>
            <a:r>
              <a:rPr lang="en-US" sz="3700" dirty="0" smtClean="0"/>
              <a:t>     [,1]      [,2]      [,3]</a:t>
            </a:r>
          </a:p>
          <a:p>
            <a:pPr marL="0" indent="0">
              <a:buNone/>
            </a:pPr>
            <a:r>
              <a:rPr lang="en-US" sz="3700" dirty="0" smtClean="0"/>
              <a:t>[1,]  0.6      -</a:t>
            </a:r>
            <a:r>
              <a:rPr lang="en-US" sz="3700" dirty="0" err="1" smtClean="0"/>
              <a:t>Inf</a:t>
            </a:r>
            <a:r>
              <a:rPr lang="en-US" sz="3700" dirty="0" smtClean="0"/>
              <a:t> 0.6666667</a:t>
            </a:r>
          </a:p>
          <a:p>
            <a:pPr marL="0" indent="0">
              <a:buNone/>
            </a:pPr>
            <a:r>
              <a:rPr lang="en-US" sz="3700" dirty="0" smtClean="0"/>
              <a:t>[2,]  4.5 0.4444444 1.5000000</a:t>
            </a:r>
          </a:p>
          <a:p>
            <a:endParaRPr lang="th-TH" dirty="0"/>
          </a:p>
        </p:txBody>
      </p:sp>
      <p:sp>
        <p:nvSpPr>
          <p:cNvPr id="4" name="ตัวแทนวันที่ 3"/>
          <p:cNvSpPr>
            <a:spLocks noGrp="1"/>
          </p:cNvSpPr>
          <p:nvPr>
            <p:ph type="dt" sz="half" idx="10"/>
          </p:nvPr>
        </p:nvSpPr>
        <p:spPr/>
        <p:txBody>
          <a:bodyPr/>
          <a:lstStyle/>
          <a:p>
            <a:fld id="{5C7FE93F-8862-4174-9281-2561B07A9DEE}"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6048904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Arrays</a:t>
            </a:r>
            <a:br>
              <a:rPr lang="en-US" dirty="0" smtClean="0"/>
            </a:br>
            <a:endParaRPr lang="th-TH" dirty="0"/>
          </a:p>
        </p:txBody>
      </p:sp>
      <p:sp>
        <p:nvSpPr>
          <p:cNvPr id="3" name="ตัวแทนเนื้อหา 2"/>
          <p:cNvSpPr>
            <a:spLocks noGrp="1"/>
          </p:cNvSpPr>
          <p:nvPr>
            <p:ph idx="1"/>
          </p:nvPr>
        </p:nvSpPr>
        <p:spPr>
          <a:xfrm>
            <a:off x="251520" y="980728"/>
            <a:ext cx="8435280" cy="5472608"/>
          </a:xfrm>
        </p:spPr>
        <p:txBody>
          <a:bodyPr>
            <a:noAutofit/>
          </a:bodyPr>
          <a:lstStyle/>
          <a:p>
            <a:pPr marL="0" indent="0">
              <a:buNone/>
            </a:pPr>
            <a:r>
              <a:rPr lang="en-US" sz="1400" dirty="0" smtClean="0"/>
              <a:t>While matrices are confined to two dimensions, arrays can be of any number of dimensions. The array function takes a dim attribute which creates the required number of dimension. In the below example we create an array with two elements which are 3x3 matrices each.</a:t>
            </a:r>
          </a:p>
          <a:p>
            <a:pPr marL="0" indent="0">
              <a:buNone/>
            </a:pPr>
            <a:r>
              <a:rPr lang="en-US" sz="1400" dirty="0" smtClean="0"/>
              <a:t># Create an array.</a:t>
            </a:r>
          </a:p>
          <a:p>
            <a:pPr marL="0" indent="0">
              <a:buNone/>
            </a:pPr>
            <a:r>
              <a:rPr lang="en-US" sz="1400" dirty="0" smtClean="0"/>
              <a:t>a &lt;- array(c('</a:t>
            </a:r>
            <a:r>
              <a:rPr lang="en-US" sz="1400" dirty="0" err="1" smtClean="0"/>
              <a:t>green','yellow</a:t>
            </a:r>
            <a:r>
              <a:rPr lang="en-US" sz="1400" dirty="0" smtClean="0"/>
              <a:t>'),dim = c(3,3,2))</a:t>
            </a:r>
          </a:p>
          <a:p>
            <a:pPr marL="0" indent="0">
              <a:buNone/>
            </a:pPr>
            <a:r>
              <a:rPr lang="en-US" sz="1400" dirty="0" smtClean="0"/>
              <a:t>print(a)</a:t>
            </a:r>
          </a:p>
          <a:p>
            <a:pPr marL="0" indent="0">
              <a:buNone/>
            </a:pPr>
            <a:r>
              <a:rPr lang="en-US" sz="1400" dirty="0" smtClean="0"/>
              <a:t>When we execute the above code, it produces the following result −</a:t>
            </a:r>
          </a:p>
          <a:p>
            <a:pPr marL="0" indent="0">
              <a:buNone/>
            </a:pPr>
            <a:r>
              <a:rPr lang="en-US" sz="1400" dirty="0" smtClean="0"/>
              <a:t>, , 1</a:t>
            </a:r>
          </a:p>
          <a:p>
            <a:pPr marL="0" indent="0">
              <a:buNone/>
            </a:pPr>
            <a:endParaRPr lang="en-US" sz="1400" dirty="0" smtClean="0"/>
          </a:p>
          <a:p>
            <a:pPr marL="0" indent="0">
              <a:buNone/>
            </a:pPr>
            <a:r>
              <a:rPr lang="en-US" sz="1400" dirty="0" smtClean="0"/>
              <a:t>     [,1]     [,2]     [,3]    </a:t>
            </a:r>
          </a:p>
          <a:p>
            <a:pPr marL="0" indent="0">
              <a:buNone/>
            </a:pPr>
            <a:r>
              <a:rPr lang="en-US" sz="1400" dirty="0" smtClean="0"/>
              <a:t>[1,] "green"  "yellow" "green" </a:t>
            </a:r>
          </a:p>
          <a:p>
            <a:pPr marL="0" indent="0">
              <a:buNone/>
            </a:pPr>
            <a:r>
              <a:rPr lang="en-US" sz="1400" dirty="0" smtClean="0"/>
              <a:t>[2,] "yellow" "green"  "yellow"</a:t>
            </a:r>
          </a:p>
          <a:p>
            <a:pPr marL="0" indent="0">
              <a:buNone/>
            </a:pPr>
            <a:r>
              <a:rPr lang="en-US" sz="1400" dirty="0" smtClean="0"/>
              <a:t>[3,] "green"  "yellow" "green" </a:t>
            </a:r>
          </a:p>
          <a:p>
            <a:pPr marL="0" indent="0">
              <a:buNone/>
            </a:pPr>
            <a:endParaRPr lang="en-US" sz="1400" dirty="0" smtClean="0"/>
          </a:p>
          <a:p>
            <a:pPr marL="0" indent="0">
              <a:buNone/>
            </a:pPr>
            <a:r>
              <a:rPr lang="en-US" sz="1400" dirty="0" smtClean="0"/>
              <a:t>, , 2</a:t>
            </a:r>
          </a:p>
          <a:p>
            <a:pPr marL="0" indent="0">
              <a:buNone/>
            </a:pPr>
            <a:endParaRPr lang="en-US" sz="1400" dirty="0" smtClean="0"/>
          </a:p>
          <a:p>
            <a:pPr marL="0" indent="0">
              <a:buNone/>
            </a:pPr>
            <a:r>
              <a:rPr lang="en-US" sz="1400" dirty="0" smtClean="0"/>
              <a:t>     [,1]     [,2]     [,3]    </a:t>
            </a:r>
          </a:p>
          <a:p>
            <a:pPr marL="0" indent="0">
              <a:buNone/>
            </a:pPr>
            <a:r>
              <a:rPr lang="en-US" sz="1400" dirty="0" smtClean="0"/>
              <a:t>[1,] "yellow" "green"  "yellow"</a:t>
            </a:r>
          </a:p>
          <a:p>
            <a:pPr marL="0" indent="0">
              <a:buNone/>
            </a:pPr>
            <a:r>
              <a:rPr lang="en-US" sz="1400" dirty="0" smtClean="0"/>
              <a:t>[2,] "green"  "yellow" "green" </a:t>
            </a:r>
          </a:p>
          <a:p>
            <a:pPr marL="0" indent="0">
              <a:buNone/>
            </a:pPr>
            <a:r>
              <a:rPr lang="en-US" sz="1400" dirty="0" smtClean="0"/>
              <a:t>[3,] "yellow" "green"  "yellow" </a:t>
            </a:r>
            <a:endParaRPr lang="th-TH" sz="1400" dirty="0"/>
          </a:p>
        </p:txBody>
      </p:sp>
      <p:sp>
        <p:nvSpPr>
          <p:cNvPr id="4" name="ตัวแทนวันที่ 3"/>
          <p:cNvSpPr>
            <a:spLocks noGrp="1"/>
          </p:cNvSpPr>
          <p:nvPr>
            <p:ph type="dt" sz="half" idx="10"/>
          </p:nvPr>
        </p:nvSpPr>
        <p:spPr/>
        <p:txBody>
          <a:bodyPr/>
          <a:lstStyle/>
          <a:p>
            <a:fld id="{B06EA1D0-26E5-4F28-8248-E90805BBF589}"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7724507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457200" y="260648"/>
            <a:ext cx="8229600" cy="6336704"/>
          </a:xfrm>
        </p:spPr>
        <p:txBody>
          <a:bodyPr>
            <a:normAutofit fontScale="25000" lnSpcReduction="20000"/>
          </a:bodyPr>
          <a:lstStyle/>
          <a:p>
            <a:pPr marL="0" indent="0">
              <a:buNone/>
            </a:pPr>
            <a:r>
              <a:rPr lang="en-US" sz="9600" dirty="0" smtClean="0"/>
              <a:t>Arrays are the R data objects which can store data in more than two dimensions. For example − If we create an array of dimension (2, 3, 4) then it creates 4 rectangular matrices each with 2 rows and 3 columns. Arrays can store only data type.</a:t>
            </a:r>
          </a:p>
          <a:p>
            <a:pPr marL="0" indent="0">
              <a:buNone/>
            </a:pPr>
            <a:r>
              <a:rPr lang="en-US" sz="9600" dirty="0" smtClean="0"/>
              <a:t>An array is created using the array() function. It takes vectors as input and uses the values in the dim parameter to create an array.</a:t>
            </a:r>
          </a:p>
          <a:p>
            <a:pPr marL="0" indent="0">
              <a:buNone/>
            </a:pPr>
            <a:r>
              <a:rPr lang="en-US" sz="9600" dirty="0" smtClean="0"/>
              <a:t>Example</a:t>
            </a:r>
          </a:p>
          <a:p>
            <a:pPr marL="0" indent="0">
              <a:buNone/>
            </a:pPr>
            <a:r>
              <a:rPr lang="en-US" sz="9600" dirty="0" smtClean="0"/>
              <a:t>The following example creates an array of two 3x3 matrices each with 3 rows and 3 columns.</a:t>
            </a:r>
          </a:p>
          <a:p>
            <a:pPr marL="0" indent="0">
              <a:buNone/>
            </a:pPr>
            <a:r>
              <a:rPr lang="en-US" sz="9600" dirty="0" smtClean="0"/>
              <a:t># Create two vectors of different lengths.</a:t>
            </a:r>
          </a:p>
          <a:p>
            <a:pPr marL="0" indent="0">
              <a:buNone/>
            </a:pPr>
            <a:r>
              <a:rPr lang="en-US" sz="9600" dirty="0" smtClean="0"/>
              <a:t>vector1 &lt;- c(5,9,3)</a:t>
            </a:r>
          </a:p>
          <a:p>
            <a:pPr marL="0" indent="0">
              <a:buNone/>
            </a:pPr>
            <a:r>
              <a:rPr lang="en-US" sz="9600" dirty="0" smtClean="0"/>
              <a:t>vector2 &lt;- c(10,11,12,13,14,15)</a:t>
            </a:r>
          </a:p>
          <a:p>
            <a:pPr marL="0" indent="0">
              <a:buNone/>
            </a:pPr>
            <a:endParaRPr lang="en-US" sz="9600" dirty="0" smtClean="0"/>
          </a:p>
          <a:p>
            <a:pPr marL="0" indent="0">
              <a:buNone/>
            </a:pPr>
            <a:r>
              <a:rPr lang="en-US" sz="9600" dirty="0" smtClean="0"/>
              <a:t># Take these vectors as input to the array.</a:t>
            </a:r>
          </a:p>
          <a:p>
            <a:pPr marL="0" indent="0">
              <a:buNone/>
            </a:pPr>
            <a:r>
              <a:rPr lang="en-US" sz="9600" dirty="0" smtClean="0"/>
              <a:t>result &lt;- array(c(vector1,vector2),dim = c(3,3,2))</a:t>
            </a:r>
          </a:p>
          <a:p>
            <a:pPr marL="0" indent="0">
              <a:buNone/>
            </a:pPr>
            <a:r>
              <a:rPr lang="en-US" sz="9600" dirty="0" smtClean="0"/>
              <a:t>print(result)</a:t>
            </a:r>
          </a:p>
          <a:p>
            <a:endParaRPr lang="th-TH" dirty="0"/>
          </a:p>
        </p:txBody>
      </p:sp>
      <p:sp>
        <p:nvSpPr>
          <p:cNvPr id="2" name="ตัวแทนวันที่ 1"/>
          <p:cNvSpPr>
            <a:spLocks noGrp="1"/>
          </p:cNvSpPr>
          <p:nvPr>
            <p:ph type="dt" sz="half" idx="10"/>
          </p:nvPr>
        </p:nvSpPr>
        <p:spPr/>
        <p:txBody>
          <a:bodyPr/>
          <a:lstStyle/>
          <a:p>
            <a:fld id="{2476773A-E21D-4D1C-888C-3C186DE05612}" type="datetime1">
              <a:rPr lang="th-TH" smtClean="0"/>
              <a:t>07/06/60</a:t>
            </a:fld>
            <a:endParaRPr lang="th-TH"/>
          </a:p>
        </p:txBody>
      </p:sp>
      <p:sp>
        <p:nvSpPr>
          <p:cNvPr id="4" name="ตัวแทนท้ายกระดาษ 3"/>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5381856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Naming Columns and Rows</a:t>
            </a:r>
            <a:br>
              <a:rPr lang="en-US" dirty="0" smtClean="0"/>
            </a:br>
            <a:endParaRPr lang="th-TH" dirty="0"/>
          </a:p>
        </p:txBody>
      </p:sp>
      <p:sp>
        <p:nvSpPr>
          <p:cNvPr id="3" name="ตัวแทนเนื้อหา 2"/>
          <p:cNvSpPr>
            <a:spLocks noGrp="1"/>
          </p:cNvSpPr>
          <p:nvPr>
            <p:ph idx="1"/>
          </p:nvPr>
        </p:nvSpPr>
        <p:spPr>
          <a:xfrm>
            <a:off x="467544" y="836712"/>
            <a:ext cx="8424936" cy="5904656"/>
          </a:xfrm>
        </p:spPr>
        <p:txBody>
          <a:bodyPr>
            <a:normAutofit fontScale="40000" lnSpcReduction="20000"/>
          </a:bodyPr>
          <a:lstStyle/>
          <a:p>
            <a:pPr marL="0" indent="0">
              <a:buNone/>
            </a:pPr>
            <a:r>
              <a:rPr lang="en-US" dirty="0" smtClean="0"/>
              <a:t>We can give names to the rows, columns and matrices in the array by using the </a:t>
            </a:r>
            <a:r>
              <a:rPr lang="en-US" dirty="0" err="1" smtClean="0"/>
              <a:t>dimnames</a:t>
            </a:r>
            <a:r>
              <a:rPr lang="en-US" dirty="0" smtClean="0"/>
              <a:t> parameter.</a:t>
            </a:r>
          </a:p>
          <a:p>
            <a:pPr marL="0" indent="0">
              <a:buNone/>
            </a:pPr>
            <a:r>
              <a:rPr lang="en-US" dirty="0" smtClean="0"/>
              <a:t># Create two vectors of different lengths.</a:t>
            </a:r>
          </a:p>
          <a:p>
            <a:pPr marL="0" indent="0">
              <a:buNone/>
            </a:pPr>
            <a:r>
              <a:rPr lang="en-US" dirty="0" smtClean="0"/>
              <a:t>vector1 &lt;- c(5,9,3)</a:t>
            </a:r>
          </a:p>
          <a:p>
            <a:pPr marL="0" indent="0">
              <a:buNone/>
            </a:pPr>
            <a:r>
              <a:rPr lang="en-US" dirty="0" smtClean="0"/>
              <a:t>vector2 &lt;- c(10,11,12,13,14,15)</a:t>
            </a:r>
          </a:p>
          <a:p>
            <a:pPr marL="0" indent="0">
              <a:buNone/>
            </a:pPr>
            <a:r>
              <a:rPr lang="en-US" dirty="0" err="1" smtClean="0"/>
              <a:t>column.names</a:t>
            </a:r>
            <a:r>
              <a:rPr lang="en-US" dirty="0" smtClean="0"/>
              <a:t> &lt;- c("COL1","COL2","COL3")</a:t>
            </a:r>
          </a:p>
          <a:p>
            <a:pPr marL="0" indent="0">
              <a:buNone/>
            </a:pPr>
            <a:r>
              <a:rPr lang="en-US" dirty="0" err="1" smtClean="0"/>
              <a:t>row.names</a:t>
            </a:r>
            <a:r>
              <a:rPr lang="en-US" dirty="0" smtClean="0"/>
              <a:t> &lt;- c("ROW1","ROW2","ROW3")</a:t>
            </a:r>
          </a:p>
          <a:p>
            <a:pPr marL="0" indent="0">
              <a:buNone/>
            </a:pPr>
            <a:r>
              <a:rPr lang="en-US" dirty="0" err="1" smtClean="0"/>
              <a:t>matrix.names</a:t>
            </a:r>
            <a:r>
              <a:rPr lang="en-US" dirty="0" smtClean="0"/>
              <a:t> &lt;- c("Matrix1","Matrix2")</a:t>
            </a:r>
          </a:p>
          <a:p>
            <a:pPr marL="0" indent="0">
              <a:buNone/>
            </a:pPr>
            <a:endParaRPr lang="en-US" dirty="0" smtClean="0"/>
          </a:p>
          <a:p>
            <a:pPr marL="0" indent="0">
              <a:buNone/>
            </a:pPr>
            <a:r>
              <a:rPr lang="en-US" dirty="0" smtClean="0"/>
              <a:t># Take these vectors as input to the array.</a:t>
            </a:r>
          </a:p>
          <a:p>
            <a:pPr marL="0" indent="0">
              <a:buNone/>
            </a:pPr>
            <a:r>
              <a:rPr lang="en-US" dirty="0" smtClean="0"/>
              <a:t>result &lt;- array(c(vector1,vector2),dim = c(3,3,2),</a:t>
            </a:r>
            <a:r>
              <a:rPr lang="en-US" dirty="0" err="1" smtClean="0"/>
              <a:t>dimnames</a:t>
            </a:r>
            <a:r>
              <a:rPr lang="en-US" dirty="0" smtClean="0"/>
              <a:t> = list(</a:t>
            </a:r>
            <a:r>
              <a:rPr lang="en-US" dirty="0" err="1" smtClean="0"/>
              <a:t>row.names,column.names</a:t>
            </a:r>
            <a:r>
              <a:rPr lang="en-US" dirty="0" smtClean="0"/>
              <a:t>,</a:t>
            </a:r>
          </a:p>
          <a:p>
            <a:pPr marL="0" indent="0">
              <a:buNone/>
            </a:pPr>
            <a:r>
              <a:rPr lang="en-US" dirty="0" smtClean="0"/>
              <a:t>   </a:t>
            </a:r>
            <a:r>
              <a:rPr lang="en-US" dirty="0" err="1" smtClean="0"/>
              <a:t>matrix.names</a:t>
            </a:r>
            <a:r>
              <a:rPr lang="en-US" dirty="0" smtClean="0"/>
              <a:t>))</a:t>
            </a:r>
          </a:p>
          <a:p>
            <a:pPr marL="0" indent="0">
              <a:buNone/>
            </a:pPr>
            <a:r>
              <a:rPr lang="en-US" dirty="0" smtClean="0"/>
              <a:t>print(result)</a:t>
            </a:r>
          </a:p>
          <a:p>
            <a:pPr marL="0" indent="0">
              <a:buNone/>
            </a:pPr>
            <a:r>
              <a:rPr lang="en-US" dirty="0" smtClean="0"/>
              <a:t>When we execute the above code, it produces the following result −</a:t>
            </a:r>
          </a:p>
          <a:p>
            <a:pPr marL="0" indent="0">
              <a:buNone/>
            </a:pPr>
            <a:r>
              <a:rPr lang="en-US" dirty="0" smtClean="0"/>
              <a:t>, , Matrix1</a:t>
            </a:r>
          </a:p>
          <a:p>
            <a:pPr marL="0" indent="0">
              <a:buNone/>
            </a:pPr>
            <a:endParaRPr lang="en-US" dirty="0" smtClean="0"/>
          </a:p>
          <a:p>
            <a:pPr marL="0" indent="0">
              <a:buNone/>
            </a:pPr>
            <a:r>
              <a:rPr lang="en-US" dirty="0" smtClean="0"/>
              <a:t>     COL1 COL2 COL3</a:t>
            </a:r>
          </a:p>
          <a:p>
            <a:pPr marL="0" indent="0">
              <a:buNone/>
            </a:pPr>
            <a:r>
              <a:rPr lang="en-US" dirty="0" smtClean="0"/>
              <a:t>ROW1    5   10   13</a:t>
            </a:r>
          </a:p>
          <a:p>
            <a:pPr marL="0" indent="0">
              <a:buNone/>
            </a:pPr>
            <a:r>
              <a:rPr lang="en-US" dirty="0" smtClean="0"/>
              <a:t>ROW2    9   11   14</a:t>
            </a:r>
          </a:p>
          <a:p>
            <a:pPr marL="0" indent="0">
              <a:buNone/>
            </a:pPr>
            <a:r>
              <a:rPr lang="en-US" dirty="0" smtClean="0"/>
              <a:t>ROW3    3   12   15</a:t>
            </a:r>
          </a:p>
          <a:p>
            <a:pPr marL="0" indent="0">
              <a:buNone/>
            </a:pPr>
            <a:endParaRPr lang="en-US" dirty="0" smtClean="0"/>
          </a:p>
          <a:p>
            <a:pPr marL="0" indent="0">
              <a:buNone/>
            </a:pPr>
            <a:r>
              <a:rPr lang="en-US" dirty="0" smtClean="0"/>
              <a:t>, , Matrix2</a:t>
            </a:r>
          </a:p>
          <a:p>
            <a:pPr marL="0" indent="0">
              <a:buNone/>
            </a:pPr>
            <a:endParaRPr lang="en-US" dirty="0" smtClean="0"/>
          </a:p>
          <a:p>
            <a:pPr marL="0" indent="0">
              <a:buNone/>
            </a:pPr>
            <a:r>
              <a:rPr lang="en-US" dirty="0" smtClean="0"/>
              <a:t>     COL1 COL2 COL3</a:t>
            </a:r>
          </a:p>
          <a:p>
            <a:pPr marL="0" indent="0">
              <a:buNone/>
            </a:pPr>
            <a:r>
              <a:rPr lang="en-US" dirty="0" smtClean="0"/>
              <a:t>ROW1    5   10   13</a:t>
            </a:r>
          </a:p>
          <a:p>
            <a:pPr marL="0" indent="0">
              <a:buNone/>
            </a:pPr>
            <a:r>
              <a:rPr lang="en-US" dirty="0" smtClean="0"/>
              <a:t>ROW2    9   11   14</a:t>
            </a:r>
          </a:p>
          <a:p>
            <a:pPr marL="0" indent="0">
              <a:buNone/>
            </a:pPr>
            <a:r>
              <a:rPr lang="en-US" dirty="0" smtClean="0"/>
              <a:t>ROW3    3   12   15</a:t>
            </a:r>
          </a:p>
          <a:p>
            <a:endParaRPr lang="th-TH" dirty="0"/>
          </a:p>
        </p:txBody>
      </p:sp>
      <p:sp>
        <p:nvSpPr>
          <p:cNvPr id="4" name="ตัวแทนวันที่ 3"/>
          <p:cNvSpPr>
            <a:spLocks noGrp="1"/>
          </p:cNvSpPr>
          <p:nvPr>
            <p:ph type="dt" sz="half" idx="10"/>
          </p:nvPr>
        </p:nvSpPr>
        <p:spPr/>
        <p:txBody>
          <a:bodyPr/>
          <a:lstStyle/>
          <a:p>
            <a:fld id="{06DC7F91-65FE-4A1B-B76D-69CCA90946E9}"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442598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67658" y="1527119"/>
            <a:ext cx="4608686" cy="4362890"/>
          </a:xfrm>
          <a:prstGeom prst="rect">
            <a:avLst/>
          </a:prstGeom>
        </p:spPr>
      </p:pic>
      <p:sp>
        <p:nvSpPr>
          <p:cNvPr id="3" name="Rectangle 2"/>
          <p:cNvSpPr/>
          <p:nvPr/>
        </p:nvSpPr>
        <p:spPr>
          <a:xfrm>
            <a:off x="47058" y="6068037"/>
            <a:ext cx="9096942" cy="954107"/>
          </a:xfrm>
          <a:prstGeom prst="rect">
            <a:avLst/>
          </a:prstGeom>
        </p:spPr>
        <p:txBody>
          <a:bodyPr wrap="square">
            <a:spAutoFit/>
          </a:bodyPr>
          <a:lstStyle/>
          <a:p>
            <a:pPr algn="ctr"/>
            <a:r>
              <a:rPr lang="en-US" dirty="0"/>
              <a:t>http://machinelearningmastery.com/basic-concepts-in-machine-learning/</a:t>
            </a:r>
          </a:p>
        </p:txBody>
      </p:sp>
      <p:sp>
        <p:nvSpPr>
          <p:cNvPr id="13" name="Rectangle 12"/>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Learning</a:t>
            </a:r>
            <a:endParaRPr lang="en-US" dirty="0"/>
          </a:p>
        </p:txBody>
      </p:sp>
      <p:sp>
        <p:nvSpPr>
          <p:cNvPr id="4" name="ตัวแทนวันที่ 3"/>
          <p:cNvSpPr>
            <a:spLocks noGrp="1"/>
          </p:cNvSpPr>
          <p:nvPr>
            <p:ph type="dt" sz="half" idx="10"/>
          </p:nvPr>
        </p:nvSpPr>
        <p:spPr/>
        <p:txBody>
          <a:bodyPr/>
          <a:lstStyle/>
          <a:p>
            <a:fld id="{1E6E00AA-645F-4850-A41B-72B9D476842E}"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2511842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a:t>Accessing Array Elements</a:t>
            </a:r>
            <a:r>
              <a:rPr lang="en-US" b="1" dirty="0"/>
              <a:t/>
            </a:r>
            <a:br>
              <a:rPr lang="en-US" b="1" dirty="0"/>
            </a:br>
            <a:endParaRPr lang="th-TH" dirty="0"/>
          </a:p>
        </p:txBody>
      </p:sp>
      <p:sp>
        <p:nvSpPr>
          <p:cNvPr id="3" name="ตัวแทนเนื้อหา 2"/>
          <p:cNvSpPr>
            <a:spLocks noGrp="1"/>
          </p:cNvSpPr>
          <p:nvPr>
            <p:ph idx="1"/>
          </p:nvPr>
        </p:nvSpPr>
        <p:spPr>
          <a:xfrm>
            <a:off x="467544" y="908720"/>
            <a:ext cx="8219256" cy="5832648"/>
          </a:xfrm>
        </p:spPr>
        <p:txBody>
          <a:bodyPr>
            <a:normAutofit fontScale="62500" lnSpcReduction="20000"/>
          </a:bodyPr>
          <a:lstStyle/>
          <a:p>
            <a:pPr marL="0" indent="0">
              <a:buNone/>
            </a:pPr>
            <a:r>
              <a:rPr lang="en-US" dirty="0" smtClean="0"/>
              <a:t># Create two vectors of different lengths.</a:t>
            </a:r>
          </a:p>
          <a:p>
            <a:pPr marL="0" indent="0">
              <a:buNone/>
            </a:pPr>
            <a:r>
              <a:rPr lang="en-US" dirty="0" smtClean="0"/>
              <a:t>vector1 &lt;- c(5,9,3)</a:t>
            </a:r>
          </a:p>
          <a:p>
            <a:pPr marL="0" indent="0">
              <a:buNone/>
            </a:pPr>
            <a:r>
              <a:rPr lang="en-US" dirty="0" smtClean="0"/>
              <a:t>vector2 &lt;- c(10,11,12,13,14,15)</a:t>
            </a:r>
          </a:p>
          <a:p>
            <a:pPr marL="0" indent="0">
              <a:buNone/>
            </a:pPr>
            <a:r>
              <a:rPr lang="en-US" dirty="0" err="1" smtClean="0"/>
              <a:t>column.names</a:t>
            </a:r>
            <a:r>
              <a:rPr lang="en-US" dirty="0" smtClean="0"/>
              <a:t> &lt;- c("COL1","COL2","COL3")</a:t>
            </a:r>
          </a:p>
          <a:p>
            <a:pPr marL="0" indent="0">
              <a:buNone/>
            </a:pPr>
            <a:r>
              <a:rPr lang="en-US" dirty="0" err="1" smtClean="0"/>
              <a:t>row.names</a:t>
            </a:r>
            <a:r>
              <a:rPr lang="en-US" dirty="0" smtClean="0"/>
              <a:t> &lt;- c("ROW1","ROW2","ROW3")</a:t>
            </a:r>
          </a:p>
          <a:p>
            <a:pPr marL="0" indent="0">
              <a:buNone/>
            </a:pPr>
            <a:r>
              <a:rPr lang="en-US" dirty="0" err="1" smtClean="0"/>
              <a:t>matrix.names</a:t>
            </a:r>
            <a:r>
              <a:rPr lang="en-US" dirty="0" smtClean="0"/>
              <a:t> &lt;- c("Matrix1","Matrix2")</a:t>
            </a:r>
          </a:p>
          <a:p>
            <a:pPr marL="0" indent="0">
              <a:buNone/>
            </a:pPr>
            <a:endParaRPr lang="en-US" dirty="0" smtClean="0"/>
          </a:p>
          <a:p>
            <a:pPr marL="0" indent="0">
              <a:buNone/>
            </a:pPr>
            <a:r>
              <a:rPr lang="en-US" dirty="0" smtClean="0"/>
              <a:t># Take these vectors as input to the array.</a:t>
            </a:r>
          </a:p>
          <a:p>
            <a:pPr marL="0" indent="0">
              <a:buNone/>
            </a:pPr>
            <a:r>
              <a:rPr lang="en-US" dirty="0" smtClean="0"/>
              <a:t>result &lt;- array(c(vector1,vector2),dim = c(3,3,2),</a:t>
            </a:r>
            <a:r>
              <a:rPr lang="en-US" dirty="0" err="1" smtClean="0"/>
              <a:t>dimnames</a:t>
            </a:r>
            <a:r>
              <a:rPr lang="en-US" dirty="0" smtClean="0"/>
              <a:t> = list(</a:t>
            </a:r>
            <a:r>
              <a:rPr lang="en-US" dirty="0" err="1" smtClean="0"/>
              <a:t>row.names</a:t>
            </a:r>
            <a:r>
              <a:rPr lang="en-US" dirty="0" smtClean="0"/>
              <a:t>,</a:t>
            </a:r>
          </a:p>
          <a:p>
            <a:pPr marL="0" indent="0">
              <a:buNone/>
            </a:pPr>
            <a:r>
              <a:rPr lang="en-US" dirty="0" smtClean="0"/>
              <a:t>   </a:t>
            </a:r>
            <a:r>
              <a:rPr lang="en-US" dirty="0" err="1" smtClean="0"/>
              <a:t>column.names</a:t>
            </a:r>
            <a:r>
              <a:rPr lang="en-US" dirty="0" smtClean="0"/>
              <a:t>, </a:t>
            </a:r>
            <a:r>
              <a:rPr lang="en-US" dirty="0" err="1" smtClean="0"/>
              <a:t>matrix.names</a:t>
            </a:r>
            <a:r>
              <a:rPr lang="en-US" dirty="0" smtClean="0"/>
              <a:t>))</a:t>
            </a:r>
          </a:p>
          <a:p>
            <a:pPr marL="0" indent="0">
              <a:buNone/>
            </a:pPr>
            <a:endParaRPr lang="en-US" dirty="0" smtClean="0"/>
          </a:p>
          <a:p>
            <a:pPr marL="0" indent="0">
              <a:buNone/>
            </a:pPr>
            <a:r>
              <a:rPr lang="en-US" dirty="0" smtClean="0"/>
              <a:t># Print the third row of the second matrix of the array.</a:t>
            </a:r>
          </a:p>
          <a:p>
            <a:pPr marL="0" indent="0">
              <a:buNone/>
            </a:pPr>
            <a:r>
              <a:rPr lang="en-US" dirty="0" smtClean="0"/>
              <a:t>print(result[3,,2])</a:t>
            </a:r>
          </a:p>
          <a:p>
            <a:pPr marL="0" indent="0">
              <a:buNone/>
            </a:pPr>
            <a:endParaRPr lang="en-US" dirty="0" smtClean="0"/>
          </a:p>
          <a:p>
            <a:pPr marL="0" indent="0">
              <a:buNone/>
            </a:pPr>
            <a:r>
              <a:rPr lang="en-US" dirty="0" smtClean="0"/>
              <a:t># Print the element in the 1st row and 3rd column of the 1st matrix.</a:t>
            </a:r>
          </a:p>
          <a:p>
            <a:pPr marL="0" indent="0">
              <a:buNone/>
            </a:pPr>
            <a:r>
              <a:rPr lang="en-US" dirty="0" smtClean="0"/>
              <a:t>print(result[1,3,1])</a:t>
            </a:r>
          </a:p>
          <a:p>
            <a:pPr marL="0" indent="0">
              <a:buNone/>
            </a:pPr>
            <a:endParaRPr lang="en-US" dirty="0" smtClean="0"/>
          </a:p>
          <a:p>
            <a:pPr marL="0" indent="0">
              <a:buNone/>
            </a:pPr>
            <a:r>
              <a:rPr lang="en-US" dirty="0" smtClean="0"/>
              <a:t># Print the 2nd Matrix.</a:t>
            </a:r>
          </a:p>
          <a:p>
            <a:pPr marL="0" indent="0">
              <a:buNone/>
            </a:pPr>
            <a:r>
              <a:rPr lang="en-US" dirty="0" smtClean="0"/>
              <a:t>print(result[,,2])</a:t>
            </a:r>
          </a:p>
          <a:p>
            <a:endParaRPr lang="th-TH" dirty="0"/>
          </a:p>
        </p:txBody>
      </p:sp>
      <p:sp>
        <p:nvSpPr>
          <p:cNvPr id="4" name="ตัวแทนวันที่ 3"/>
          <p:cNvSpPr>
            <a:spLocks noGrp="1"/>
          </p:cNvSpPr>
          <p:nvPr>
            <p:ph type="dt" sz="half" idx="10"/>
          </p:nvPr>
        </p:nvSpPr>
        <p:spPr/>
        <p:txBody>
          <a:bodyPr/>
          <a:lstStyle/>
          <a:p>
            <a:fld id="{EC7A5368-37EA-4A2E-94EF-1FD761E72DD3}"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0585158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Manipulating Array Elements</a:t>
            </a:r>
            <a:br>
              <a:rPr lang="en-US" dirty="0" smtClean="0"/>
            </a:br>
            <a:endParaRPr lang="th-TH" dirty="0"/>
          </a:p>
        </p:txBody>
      </p:sp>
      <p:sp>
        <p:nvSpPr>
          <p:cNvPr id="3" name="ตัวแทนเนื้อหา 2"/>
          <p:cNvSpPr>
            <a:spLocks noGrp="1"/>
          </p:cNvSpPr>
          <p:nvPr>
            <p:ph idx="1"/>
          </p:nvPr>
        </p:nvSpPr>
        <p:spPr>
          <a:xfrm>
            <a:off x="457200" y="1052736"/>
            <a:ext cx="8229600" cy="5688632"/>
          </a:xfrm>
        </p:spPr>
        <p:txBody>
          <a:bodyPr>
            <a:normAutofit fontScale="47500" lnSpcReduction="20000"/>
          </a:bodyPr>
          <a:lstStyle/>
          <a:p>
            <a:r>
              <a:rPr lang="en-US" dirty="0" smtClean="0"/>
              <a:t>As array is made up matrices in multiple dimensions, the operations on elements of array are carried out by accessing elements of the matrices.</a:t>
            </a:r>
          </a:p>
          <a:p>
            <a:r>
              <a:rPr lang="en-US" dirty="0" smtClean="0"/>
              <a:t># Create two vectors of different lengths.</a:t>
            </a:r>
          </a:p>
          <a:p>
            <a:r>
              <a:rPr lang="en-US" dirty="0" smtClean="0"/>
              <a:t>vector1 &lt;- c(5,9,3)</a:t>
            </a:r>
          </a:p>
          <a:p>
            <a:r>
              <a:rPr lang="en-US" dirty="0" smtClean="0"/>
              <a:t>vector2 &lt;- c(10,11,12,13,14,15)</a:t>
            </a:r>
          </a:p>
          <a:p>
            <a:endParaRPr lang="en-US" dirty="0" smtClean="0"/>
          </a:p>
          <a:p>
            <a:r>
              <a:rPr lang="en-US" dirty="0" smtClean="0"/>
              <a:t># Take these vectors as input to the array.</a:t>
            </a:r>
          </a:p>
          <a:p>
            <a:r>
              <a:rPr lang="en-US" dirty="0" smtClean="0"/>
              <a:t>array1 &lt;- array(c(vector1,vector2),dim = c(3,3,2))</a:t>
            </a:r>
          </a:p>
          <a:p>
            <a:endParaRPr lang="en-US" dirty="0" smtClean="0"/>
          </a:p>
          <a:p>
            <a:r>
              <a:rPr lang="en-US" dirty="0" smtClean="0"/>
              <a:t># Create two vectors of different lengths.</a:t>
            </a:r>
          </a:p>
          <a:p>
            <a:r>
              <a:rPr lang="en-US" dirty="0" smtClean="0"/>
              <a:t>vector3 &lt;- c(9,1,0)</a:t>
            </a:r>
          </a:p>
          <a:p>
            <a:r>
              <a:rPr lang="en-US" dirty="0" smtClean="0"/>
              <a:t>vector4 &lt;- c(6,0,11,3,14,1,2,6,9)</a:t>
            </a:r>
          </a:p>
          <a:p>
            <a:r>
              <a:rPr lang="en-US" dirty="0" smtClean="0"/>
              <a:t>array2 &lt;- array(c(vector1,vector2),dim = c(3,3,2))</a:t>
            </a:r>
          </a:p>
          <a:p>
            <a:endParaRPr lang="en-US" dirty="0" smtClean="0"/>
          </a:p>
          <a:p>
            <a:r>
              <a:rPr lang="en-US" dirty="0" smtClean="0"/>
              <a:t># create matrices from these arrays.</a:t>
            </a:r>
          </a:p>
          <a:p>
            <a:r>
              <a:rPr lang="en-US" dirty="0" smtClean="0"/>
              <a:t>matrix1 &lt;- array1[,,2]</a:t>
            </a:r>
          </a:p>
          <a:p>
            <a:r>
              <a:rPr lang="en-US" dirty="0" smtClean="0"/>
              <a:t>matrix2 &lt;- array2[,,2]</a:t>
            </a:r>
          </a:p>
          <a:p>
            <a:endParaRPr lang="en-US" dirty="0" smtClean="0"/>
          </a:p>
          <a:p>
            <a:r>
              <a:rPr lang="en-US" dirty="0" smtClean="0"/>
              <a:t># Add the matrices.</a:t>
            </a:r>
          </a:p>
          <a:p>
            <a:r>
              <a:rPr lang="en-US" dirty="0" smtClean="0"/>
              <a:t>result &lt;- matrix1+matrix2</a:t>
            </a:r>
          </a:p>
          <a:p>
            <a:r>
              <a:rPr lang="en-US" dirty="0" smtClean="0"/>
              <a:t>print(result)</a:t>
            </a:r>
          </a:p>
          <a:p>
            <a:endParaRPr lang="th-TH" dirty="0"/>
          </a:p>
        </p:txBody>
      </p:sp>
      <p:sp>
        <p:nvSpPr>
          <p:cNvPr id="4" name="ตัวแทนวันที่ 3"/>
          <p:cNvSpPr>
            <a:spLocks noGrp="1"/>
          </p:cNvSpPr>
          <p:nvPr>
            <p:ph type="dt" sz="half" idx="10"/>
          </p:nvPr>
        </p:nvSpPr>
        <p:spPr/>
        <p:txBody>
          <a:bodyPr/>
          <a:lstStyle/>
          <a:p>
            <a:fld id="{C5EC76C4-C8B1-47FC-A620-993B5D3156B4}"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997045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a:t>Factors</a:t>
            </a:r>
            <a:br>
              <a:rPr lang="en-US" b="1" dirty="0"/>
            </a:br>
            <a:endParaRPr lang="th-TH" dirty="0"/>
          </a:p>
        </p:txBody>
      </p:sp>
      <p:sp>
        <p:nvSpPr>
          <p:cNvPr id="3" name="ตัวแทนเนื้อหา 2"/>
          <p:cNvSpPr>
            <a:spLocks noGrp="1"/>
          </p:cNvSpPr>
          <p:nvPr>
            <p:ph idx="1"/>
          </p:nvPr>
        </p:nvSpPr>
        <p:spPr>
          <a:xfrm>
            <a:off x="323528" y="764704"/>
            <a:ext cx="8568952" cy="5904656"/>
          </a:xfrm>
        </p:spPr>
        <p:txBody>
          <a:bodyPr>
            <a:normAutofit fontScale="62500" lnSpcReduction="20000"/>
          </a:bodyPr>
          <a:lstStyle/>
          <a:p>
            <a:pPr marL="0" indent="0">
              <a:buNone/>
            </a:pPr>
            <a:r>
              <a:rPr lang="en-US" dirty="0" smtClean="0"/>
              <a:t>Factors are the r-objects which are created using a vector. It stores the vector along with the distinct values of the elements in the vector as labels. The labels are always character irrespective of whether it is numeric or character or Boolean etc. in the input vector. They are useful in statistical modeling.</a:t>
            </a:r>
          </a:p>
          <a:p>
            <a:pPr marL="0" indent="0">
              <a:buNone/>
            </a:pPr>
            <a:r>
              <a:rPr lang="en-US" dirty="0" smtClean="0"/>
              <a:t>Factors are created using the factor() </a:t>
            </a:r>
            <a:r>
              <a:rPr lang="en-US" dirty="0" err="1" smtClean="0"/>
              <a:t>function.The</a:t>
            </a:r>
            <a:r>
              <a:rPr lang="en-US" dirty="0" smtClean="0"/>
              <a:t> </a:t>
            </a:r>
            <a:r>
              <a:rPr lang="en-US" dirty="0" err="1" smtClean="0"/>
              <a:t>nlevels</a:t>
            </a:r>
            <a:r>
              <a:rPr lang="en-US" dirty="0" smtClean="0"/>
              <a:t> functions gives the count of levels.</a:t>
            </a:r>
          </a:p>
          <a:p>
            <a:pPr marL="0" indent="0">
              <a:buNone/>
            </a:pPr>
            <a:r>
              <a:rPr lang="en-US" dirty="0" smtClean="0"/>
              <a:t># Create a vector.</a:t>
            </a:r>
          </a:p>
          <a:p>
            <a:pPr marL="0" indent="0">
              <a:buNone/>
            </a:pPr>
            <a:r>
              <a:rPr lang="en-US" dirty="0" err="1" smtClean="0"/>
              <a:t>apple_colors</a:t>
            </a:r>
            <a:r>
              <a:rPr lang="en-US" dirty="0" smtClean="0"/>
              <a:t> &lt;- c('</a:t>
            </a:r>
            <a:r>
              <a:rPr lang="en-US" dirty="0" err="1" smtClean="0"/>
              <a:t>green','green','yellow','red','red','red','green</a:t>
            </a:r>
            <a:r>
              <a:rPr lang="en-US" dirty="0" smtClean="0"/>
              <a:t>')</a:t>
            </a:r>
          </a:p>
          <a:p>
            <a:pPr marL="0" indent="0">
              <a:buNone/>
            </a:pPr>
            <a:endParaRPr lang="en-US" dirty="0" smtClean="0"/>
          </a:p>
          <a:p>
            <a:pPr marL="0" indent="0">
              <a:buNone/>
            </a:pPr>
            <a:r>
              <a:rPr lang="en-US" dirty="0" smtClean="0"/>
              <a:t># Create a factor object.</a:t>
            </a:r>
          </a:p>
          <a:p>
            <a:pPr marL="0" indent="0">
              <a:buNone/>
            </a:pPr>
            <a:r>
              <a:rPr lang="en-US" dirty="0" err="1" smtClean="0"/>
              <a:t>factor_apple</a:t>
            </a:r>
            <a:r>
              <a:rPr lang="en-US" dirty="0" smtClean="0"/>
              <a:t> &lt;- factor(</a:t>
            </a:r>
            <a:r>
              <a:rPr lang="en-US" dirty="0" err="1" smtClean="0"/>
              <a:t>apple_colors</a:t>
            </a:r>
            <a:r>
              <a:rPr lang="en-US" dirty="0" smtClean="0"/>
              <a:t>)</a:t>
            </a:r>
          </a:p>
          <a:p>
            <a:pPr marL="0" indent="0">
              <a:buNone/>
            </a:pPr>
            <a:endParaRPr lang="en-US" dirty="0" smtClean="0"/>
          </a:p>
          <a:p>
            <a:pPr marL="0" indent="0">
              <a:buNone/>
            </a:pPr>
            <a:r>
              <a:rPr lang="en-US" dirty="0" smtClean="0"/>
              <a:t># Print the factor.</a:t>
            </a:r>
          </a:p>
          <a:p>
            <a:pPr marL="0" indent="0">
              <a:buNone/>
            </a:pPr>
            <a:r>
              <a:rPr lang="en-US" dirty="0" smtClean="0"/>
              <a:t>print(</a:t>
            </a:r>
            <a:r>
              <a:rPr lang="en-US" dirty="0" err="1" smtClean="0"/>
              <a:t>factor_apple</a:t>
            </a:r>
            <a:r>
              <a:rPr lang="en-US" dirty="0" smtClean="0"/>
              <a:t>)</a:t>
            </a:r>
          </a:p>
          <a:p>
            <a:pPr marL="0" indent="0">
              <a:buNone/>
            </a:pPr>
            <a:r>
              <a:rPr lang="en-US" dirty="0" smtClean="0"/>
              <a:t>print(</a:t>
            </a:r>
            <a:r>
              <a:rPr lang="en-US" dirty="0" err="1" smtClean="0"/>
              <a:t>nlevels</a:t>
            </a:r>
            <a:r>
              <a:rPr lang="en-US" dirty="0" smtClean="0"/>
              <a:t>(</a:t>
            </a:r>
            <a:r>
              <a:rPr lang="en-US" dirty="0" err="1" smtClean="0"/>
              <a:t>factor_apple</a:t>
            </a:r>
            <a:r>
              <a:rPr lang="en-US" dirty="0" smtClean="0"/>
              <a:t>))</a:t>
            </a:r>
          </a:p>
          <a:p>
            <a:pPr marL="0" indent="0">
              <a:buNone/>
            </a:pPr>
            <a:r>
              <a:rPr lang="en-US" dirty="0" smtClean="0"/>
              <a:t>When we execute the above code, it produces the following result −</a:t>
            </a:r>
          </a:p>
          <a:p>
            <a:pPr marL="0" indent="0">
              <a:buNone/>
            </a:pPr>
            <a:r>
              <a:rPr lang="en-US" dirty="0" smtClean="0"/>
              <a:t>[1] green  </a:t>
            </a:r>
            <a:r>
              <a:rPr lang="en-US" dirty="0" err="1" smtClean="0"/>
              <a:t>green</a:t>
            </a:r>
            <a:r>
              <a:rPr lang="en-US" dirty="0" smtClean="0"/>
              <a:t>  yellow red    </a:t>
            </a:r>
            <a:r>
              <a:rPr lang="en-US" dirty="0" err="1" smtClean="0"/>
              <a:t>red</a:t>
            </a:r>
            <a:r>
              <a:rPr lang="en-US" dirty="0" smtClean="0"/>
              <a:t>    </a:t>
            </a:r>
            <a:r>
              <a:rPr lang="en-US" dirty="0" err="1" smtClean="0"/>
              <a:t>red</a:t>
            </a:r>
            <a:r>
              <a:rPr lang="en-US" dirty="0" smtClean="0"/>
              <a:t>   green </a:t>
            </a:r>
          </a:p>
          <a:p>
            <a:pPr marL="0" indent="0">
              <a:buNone/>
            </a:pPr>
            <a:r>
              <a:rPr lang="en-US" dirty="0" smtClean="0"/>
              <a:t>Levels: green red yellow</a:t>
            </a:r>
          </a:p>
          <a:p>
            <a:pPr marL="0" indent="0">
              <a:buNone/>
            </a:pPr>
            <a:r>
              <a:rPr lang="en-US" dirty="0" smtClean="0"/>
              <a:t># applying the </a:t>
            </a:r>
            <a:r>
              <a:rPr lang="en-US" dirty="0" err="1" smtClean="0"/>
              <a:t>nlevels</a:t>
            </a:r>
            <a:r>
              <a:rPr lang="en-US" dirty="0" smtClean="0"/>
              <a:t> function we can know the number of distinct values</a:t>
            </a:r>
          </a:p>
          <a:p>
            <a:pPr marL="0" indent="0">
              <a:buNone/>
            </a:pPr>
            <a:r>
              <a:rPr lang="en-US" dirty="0" smtClean="0"/>
              <a:t>[1] 3</a:t>
            </a:r>
          </a:p>
          <a:p>
            <a:endParaRPr lang="th-TH" dirty="0"/>
          </a:p>
        </p:txBody>
      </p:sp>
      <p:sp>
        <p:nvSpPr>
          <p:cNvPr id="4" name="ตัวแทนวันที่ 3"/>
          <p:cNvSpPr>
            <a:spLocks noGrp="1"/>
          </p:cNvSpPr>
          <p:nvPr>
            <p:ph type="dt" sz="half" idx="10"/>
          </p:nvPr>
        </p:nvSpPr>
        <p:spPr/>
        <p:txBody>
          <a:bodyPr/>
          <a:lstStyle/>
          <a:p>
            <a:fld id="{30654A5C-3D9B-453A-AC4A-571109A68B5E}"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5799636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a:t>Data Frames</a:t>
            </a:r>
            <a:br>
              <a:rPr lang="en-US" b="1" dirty="0"/>
            </a:br>
            <a:endParaRPr lang="th-TH" dirty="0"/>
          </a:p>
        </p:txBody>
      </p:sp>
      <p:sp>
        <p:nvSpPr>
          <p:cNvPr id="3" name="ตัวแทนเนื้อหา 2"/>
          <p:cNvSpPr>
            <a:spLocks noGrp="1"/>
          </p:cNvSpPr>
          <p:nvPr>
            <p:ph idx="1"/>
          </p:nvPr>
        </p:nvSpPr>
        <p:spPr>
          <a:xfrm>
            <a:off x="539552" y="908720"/>
            <a:ext cx="8496944" cy="5760640"/>
          </a:xfrm>
        </p:spPr>
        <p:txBody>
          <a:bodyPr>
            <a:normAutofit fontScale="70000" lnSpcReduction="20000"/>
          </a:bodyPr>
          <a:lstStyle/>
          <a:p>
            <a:pPr marL="0" indent="0">
              <a:buNone/>
            </a:pPr>
            <a:r>
              <a:rPr lang="en-US" dirty="0" smtClean="0"/>
              <a:t>first column can be numeric while the second column can be character and third column can be logical. It is a list of vectors of equal length.</a:t>
            </a:r>
          </a:p>
          <a:p>
            <a:pPr marL="0" indent="0">
              <a:buNone/>
            </a:pPr>
            <a:r>
              <a:rPr lang="en-US" dirty="0" smtClean="0"/>
              <a:t>Data Frames are created using the </a:t>
            </a:r>
            <a:r>
              <a:rPr lang="en-US" dirty="0" err="1" smtClean="0"/>
              <a:t>data.frame</a:t>
            </a:r>
            <a:r>
              <a:rPr lang="en-US" dirty="0" smtClean="0"/>
              <a:t>() function.</a:t>
            </a:r>
          </a:p>
          <a:p>
            <a:pPr marL="0" indent="0">
              <a:buNone/>
            </a:pPr>
            <a:r>
              <a:rPr lang="en-US" dirty="0" smtClean="0"/>
              <a:t># Create the data frame.</a:t>
            </a:r>
          </a:p>
          <a:p>
            <a:pPr marL="0" indent="0">
              <a:buNone/>
            </a:pPr>
            <a:r>
              <a:rPr lang="en-US" dirty="0" smtClean="0"/>
              <a:t>BMI &lt;- 	</a:t>
            </a:r>
            <a:r>
              <a:rPr lang="en-US" dirty="0" err="1" smtClean="0"/>
              <a:t>data.frame</a:t>
            </a:r>
            <a:r>
              <a:rPr lang="en-US" dirty="0" smtClean="0"/>
              <a:t>(</a:t>
            </a:r>
          </a:p>
          <a:p>
            <a:pPr marL="0" indent="0">
              <a:buNone/>
            </a:pPr>
            <a:r>
              <a:rPr lang="en-US" dirty="0" smtClean="0"/>
              <a:t>   gender = c("Male", "</a:t>
            </a:r>
            <a:r>
              <a:rPr lang="en-US" dirty="0" err="1" smtClean="0"/>
              <a:t>Male","Female</a:t>
            </a:r>
            <a:r>
              <a:rPr lang="en-US" dirty="0" smtClean="0"/>
              <a:t>"), </a:t>
            </a:r>
          </a:p>
          <a:p>
            <a:pPr marL="0" indent="0">
              <a:buNone/>
            </a:pPr>
            <a:r>
              <a:rPr lang="en-US" dirty="0" smtClean="0"/>
              <a:t>   height = c(152, 171.5, 165), </a:t>
            </a:r>
          </a:p>
          <a:p>
            <a:pPr marL="0" indent="0">
              <a:buNone/>
            </a:pPr>
            <a:r>
              <a:rPr lang="en-US" dirty="0" smtClean="0"/>
              <a:t>   weight = c(81,93, 78),</a:t>
            </a:r>
          </a:p>
          <a:p>
            <a:pPr marL="0" indent="0">
              <a:buNone/>
            </a:pPr>
            <a:r>
              <a:rPr lang="en-US" dirty="0" smtClean="0"/>
              <a:t>   Age = c(42,38,26)</a:t>
            </a:r>
          </a:p>
          <a:p>
            <a:pPr marL="0" indent="0">
              <a:buNone/>
            </a:pPr>
            <a:r>
              <a:rPr lang="en-US" dirty="0" smtClean="0"/>
              <a:t>)</a:t>
            </a:r>
          </a:p>
          <a:p>
            <a:pPr marL="0" indent="0">
              <a:buNone/>
            </a:pPr>
            <a:r>
              <a:rPr lang="en-US" dirty="0" smtClean="0"/>
              <a:t>print(BMI)</a:t>
            </a:r>
          </a:p>
          <a:p>
            <a:pPr marL="0" indent="0">
              <a:buNone/>
            </a:pPr>
            <a:r>
              <a:rPr lang="en-US" dirty="0" smtClean="0"/>
              <a:t>When we execute the above code, it produces the following result −</a:t>
            </a:r>
          </a:p>
          <a:p>
            <a:pPr marL="0" indent="0">
              <a:buNone/>
            </a:pPr>
            <a:r>
              <a:rPr lang="en-US" dirty="0" smtClean="0"/>
              <a:t>  gender height weight Age</a:t>
            </a:r>
          </a:p>
          <a:p>
            <a:pPr marL="0" indent="0">
              <a:buNone/>
            </a:pPr>
            <a:r>
              <a:rPr lang="en-US" dirty="0" smtClean="0"/>
              <a:t>1   Male  152.0     81  42</a:t>
            </a:r>
          </a:p>
          <a:p>
            <a:pPr marL="0" indent="0">
              <a:buNone/>
            </a:pPr>
            <a:r>
              <a:rPr lang="en-US" dirty="0" smtClean="0"/>
              <a:t>2   Male  171.5     93  38</a:t>
            </a:r>
          </a:p>
          <a:p>
            <a:pPr marL="0" indent="0">
              <a:buNone/>
            </a:pPr>
            <a:r>
              <a:rPr lang="en-US" dirty="0" smtClean="0"/>
              <a:t>3 Female  165.0     78  26  </a:t>
            </a:r>
          </a:p>
          <a:p>
            <a:endParaRPr lang="en-US" dirty="0" smtClean="0"/>
          </a:p>
          <a:p>
            <a:endParaRPr lang="th-TH" dirty="0"/>
          </a:p>
        </p:txBody>
      </p:sp>
      <p:sp>
        <p:nvSpPr>
          <p:cNvPr id="4" name="ตัวแทนวันที่ 3"/>
          <p:cNvSpPr>
            <a:spLocks noGrp="1"/>
          </p:cNvSpPr>
          <p:nvPr>
            <p:ph type="dt" sz="half" idx="10"/>
          </p:nvPr>
        </p:nvSpPr>
        <p:spPr/>
        <p:txBody>
          <a:bodyPr/>
          <a:lstStyle/>
          <a:p>
            <a:fld id="{75750321-18A2-47D3-A3CA-CF6D371BC31D}"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3185961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Factors in Data Frame</a:t>
            </a:r>
            <a:br>
              <a:rPr lang="en-US" dirty="0" smtClean="0"/>
            </a:br>
            <a:endParaRPr lang="th-TH" dirty="0"/>
          </a:p>
        </p:txBody>
      </p:sp>
      <p:sp>
        <p:nvSpPr>
          <p:cNvPr id="3" name="ตัวแทนเนื้อหา 2"/>
          <p:cNvSpPr>
            <a:spLocks noGrp="1"/>
          </p:cNvSpPr>
          <p:nvPr>
            <p:ph idx="1"/>
          </p:nvPr>
        </p:nvSpPr>
        <p:spPr>
          <a:xfrm>
            <a:off x="467544" y="836712"/>
            <a:ext cx="8219256" cy="5832648"/>
          </a:xfrm>
        </p:spPr>
        <p:txBody>
          <a:bodyPr>
            <a:normAutofit fontScale="70000" lnSpcReduction="20000"/>
          </a:bodyPr>
          <a:lstStyle/>
          <a:p>
            <a:pPr marL="0" indent="0">
              <a:buNone/>
            </a:pPr>
            <a:r>
              <a:rPr lang="en-US" dirty="0" smtClean="0"/>
              <a:t>On creating any data frame with a column of text data, R treats the text column as categorical data and creates factors on it.</a:t>
            </a:r>
          </a:p>
          <a:p>
            <a:pPr marL="0" indent="0">
              <a:buNone/>
            </a:pPr>
            <a:r>
              <a:rPr lang="en-US" dirty="0" smtClean="0"/>
              <a:t># Create the vectors for data frame.</a:t>
            </a:r>
          </a:p>
          <a:p>
            <a:pPr marL="0" indent="0">
              <a:buNone/>
            </a:pPr>
            <a:r>
              <a:rPr lang="en-US" dirty="0" smtClean="0"/>
              <a:t>height &lt;- c(132,151,162,139,166,147,122)</a:t>
            </a:r>
          </a:p>
          <a:p>
            <a:pPr marL="0" indent="0">
              <a:buNone/>
            </a:pPr>
            <a:r>
              <a:rPr lang="en-US" dirty="0" smtClean="0"/>
              <a:t>weight &lt;- c(48,49,66,53,67,52,40)</a:t>
            </a:r>
          </a:p>
          <a:p>
            <a:pPr marL="0" indent="0">
              <a:buNone/>
            </a:pPr>
            <a:r>
              <a:rPr lang="en-US" dirty="0" smtClean="0"/>
              <a:t>gender &lt;- c("</a:t>
            </a:r>
            <a:r>
              <a:rPr lang="en-US" dirty="0" err="1" smtClean="0"/>
              <a:t>male","male","female","female","male","female","male</a:t>
            </a:r>
            <a:r>
              <a:rPr lang="en-US" dirty="0" smtClean="0"/>
              <a:t>")</a:t>
            </a:r>
          </a:p>
          <a:p>
            <a:pPr marL="0" indent="0">
              <a:buNone/>
            </a:pPr>
            <a:endParaRPr lang="en-US" dirty="0" smtClean="0"/>
          </a:p>
          <a:p>
            <a:pPr marL="0" indent="0">
              <a:buNone/>
            </a:pPr>
            <a:r>
              <a:rPr lang="en-US" dirty="0" smtClean="0"/>
              <a:t># Create the data frame.</a:t>
            </a:r>
          </a:p>
          <a:p>
            <a:pPr marL="0" indent="0">
              <a:buNone/>
            </a:pPr>
            <a:r>
              <a:rPr lang="en-US" dirty="0" err="1" smtClean="0"/>
              <a:t>input_data</a:t>
            </a:r>
            <a:r>
              <a:rPr lang="en-US" dirty="0" smtClean="0"/>
              <a:t> &lt;- </a:t>
            </a:r>
            <a:r>
              <a:rPr lang="en-US" dirty="0" err="1" smtClean="0"/>
              <a:t>data.frame</a:t>
            </a:r>
            <a:r>
              <a:rPr lang="en-US" dirty="0" smtClean="0"/>
              <a:t>(</a:t>
            </a:r>
            <a:r>
              <a:rPr lang="en-US" dirty="0" err="1" smtClean="0"/>
              <a:t>height,weight,gender</a:t>
            </a:r>
            <a:r>
              <a:rPr lang="en-US" dirty="0" smtClean="0"/>
              <a:t>)</a:t>
            </a:r>
          </a:p>
          <a:p>
            <a:pPr marL="0" indent="0">
              <a:buNone/>
            </a:pPr>
            <a:r>
              <a:rPr lang="en-US" dirty="0" smtClean="0"/>
              <a:t>print(</a:t>
            </a:r>
            <a:r>
              <a:rPr lang="en-US" dirty="0" err="1" smtClean="0"/>
              <a:t>input_data</a:t>
            </a:r>
            <a:r>
              <a:rPr lang="en-US" dirty="0" smtClean="0"/>
              <a:t>)</a:t>
            </a:r>
          </a:p>
          <a:p>
            <a:pPr marL="0" indent="0">
              <a:buNone/>
            </a:pPr>
            <a:endParaRPr lang="en-US" dirty="0" smtClean="0"/>
          </a:p>
          <a:p>
            <a:pPr marL="0" indent="0">
              <a:buNone/>
            </a:pPr>
            <a:r>
              <a:rPr lang="en-US" dirty="0" smtClean="0"/>
              <a:t># Test if the gender column is a factor.</a:t>
            </a:r>
          </a:p>
          <a:p>
            <a:pPr marL="0" indent="0">
              <a:buNone/>
            </a:pPr>
            <a:r>
              <a:rPr lang="en-US" dirty="0" smtClean="0"/>
              <a:t>print(</a:t>
            </a:r>
            <a:r>
              <a:rPr lang="en-US" dirty="0" err="1" smtClean="0"/>
              <a:t>is.factor</a:t>
            </a:r>
            <a:r>
              <a:rPr lang="en-US" dirty="0" smtClean="0"/>
              <a:t>(</a:t>
            </a:r>
            <a:r>
              <a:rPr lang="en-US" dirty="0" err="1" smtClean="0"/>
              <a:t>input_data$gender</a:t>
            </a:r>
            <a:r>
              <a:rPr lang="en-US" dirty="0" smtClean="0"/>
              <a:t>))</a:t>
            </a:r>
          </a:p>
          <a:p>
            <a:pPr marL="0" indent="0">
              <a:buNone/>
            </a:pPr>
            <a:endParaRPr lang="en-US" dirty="0" smtClean="0"/>
          </a:p>
          <a:p>
            <a:pPr marL="0" indent="0">
              <a:buNone/>
            </a:pPr>
            <a:r>
              <a:rPr lang="en-US" dirty="0" smtClean="0"/>
              <a:t># Print the gender column so see the levels.</a:t>
            </a:r>
          </a:p>
          <a:p>
            <a:pPr marL="0" indent="0">
              <a:buNone/>
            </a:pPr>
            <a:r>
              <a:rPr lang="en-US" dirty="0" smtClean="0"/>
              <a:t>print(</a:t>
            </a:r>
            <a:r>
              <a:rPr lang="en-US" dirty="0" err="1" smtClean="0"/>
              <a:t>input_data$gender</a:t>
            </a:r>
            <a:r>
              <a:rPr lang="en-US" dirty="0" smtClean="0"/>
              <a:t>)</a:t>
            </a:r>
          </a:p>
          <a:p>
            <a:endParaRPr lang="th-TH" dirty="0"/>
          </a:p>
        </p:txBody>
      </p:sp>
      <p:sp>
        <p:nvSpPr>
          <p:cNvPr id="4" name="ตัวแทนวันที่ 3"/>
          <p:cNvSpPr>
            <a:spLocks noGrp="1"/>
          </p:cNvSpPr>
          <p:nvPr>
            <p:ph type="dt" sz="half" idx="10"/>
          </p:nvPr>
        </p:nvSpPr>
        <p:spPr/>
        <p:txBody>
          <a:bodyPr/>
          <a:lstStyle/>
          <a:p>
            <a:fld id="{AF192B15-8EF4-4435-B4D7-05AA4AFA45E9}"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2102993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Changing the Order of Levels</a:t>
            </a:r>
            <a:br>
              <a:rPr lang="en-US" dirty="0" smtClean="0"/>
            </a:br>
            <a:endParaRPr lang="th-TH" dirty="0"/>
          </a:p>
        </p:txBody>
      </p:sp>
      <p:sp>
        <p:nvSpPr>
          <p:cNvPr id="3" name="ตัวแทนเนื้อหา 2"/>
          <p:cNvSpPr>
            <a:spLocks noGrp="1"/>
          </p:cNvSpPr>
          <p:nvPr>
            <p:ph idx="1"/>
          </p:nvPr>
        </p:nvSpPr>
        <p:spPr>
          <a:xfrm>
            <a:off x="467544" y="908720"/>
            <a:ext cx="8219256" cy="5688632"/>
          </a:xfrm>
        </p:spPr>
        <p:txBody>
          <a:bodyPr>
            <a:normAutofit fontScale="85000" lnSpcReduction="20000"/>
          </a:bodyPr>
          <a:lstStyle/>
          <a:p>
            <a:pPr marL="0" indent="0">
              <a:buNone/>
            </a:pPr>
            <a:r>
              <a:rPr lang="en-US" dirty="0" smtClean="0"/>
              <a:t>The order of the levels in a factor can be changed by applying the factor function again with new order of the levels.</a:t>
            </a:r>
          </a:p>
          <a:p>
            <a:pPr marL="0" indent="0">
              <a:buNone/>
            </a:pPr>
            <a:r>
              <a:rPr lang="en-US" dirty="0" smtClean="0"/>
              <a:t>data &lt;- c("East","West","East","North","North","East","West","West","West","East","North")</a:t>
            </a:r>
          </a:p>
          <a:p>
            <a:pPr marL="0" indent="0">
              <a:buNone/>
            </a:pPr>
            <a:r>
              <a:rPr lang="en-US" dirty="0" smtClean="0"/>
              <a:t># Create the factors</a:t>
            </a:r>
          </a:p>
          <a:p>
            <a:pPr marL="0" indent="0">
              <a:buNone/>
            </a:pPr>
            <a:r>
              <a:rPr lang="en-US" dirty="0" err="1" smtClean="0"/>
              <a:t>factor_data</a:t>
            </a:r>
            <a:r>
              <a:rPr lang="en-US" dirty="0" smtClean="0"/>
              <a:t> &lt;- factor(data)</a:t>
            </a:r>
          </a:p>
          <a:p>
            <a:pPr marL="0" indent="0">
              <a:buNone/>
            </a:pPr>
            <a:r>
              <a:rPr lang="en-US" dirty="0" smtClean="0"/>
              <a:t>print(</a:t>
            </a:r>
            <a:r>
              <a:rPr lang="en-US" dirty="0" err="1" smtClean="0"/>
              <a:t>factor_data</a:t>
            </a:r>
            <a:r>
              <a:rPr lang="en-US" dirty="0" smtClean="0"/>
              <a:t>)</a:t>
            </a:r>
          </a:p>
          <a:p>
            <a:pPr marL="0" indent="0">
              <a:buNone/>
            </a:pPr>
            <a:endParaRPr lang="en-US" dirty="0" smtClean="0"/>
          </a:p>
          <a:p>
            <a:pPr marL="0" indent="0">
              <a:buNone/>
            </a:pPr>
            <a:r>
              <a:rPr lang="en-US" dirty="0" smtClean="0"/>
              <a:t># Apply the factor function with required order of the level.</a:t>
            </a:r>
          </a:p>
          <a:p>
            <a:pPr marL="0" indent="0">
              <a:buNone/>
            </a:pPr>
            <a:r>
              <a:rPr lang="en-US" dirty="0" err="1" smtClean="0"/>
              <a:t>new_order_data</a:t>
            </a:r>
            <a:r>
              <a:rPr lang="en-US" dirty="0" smtClean="0"/>
              <a:t> &lt;- factor(</a:t>
            </a:r>
            <a:r>
              <a:rPr lang="en-US" dirty="0" err="1" smtClean="0"/>
              <a:t>factor_data,levels</a:t>
            </a:r>
            <a:r>
              <a:rPr lang="en-US" dirty="0" smtClean="0"/>
              <a:t> = c("</a:t>
            </a:r>
            <a:r>
              <a:rPr lang="en-US" dirty="0" err="1" smtClean="0"/>
              <a:t>East","West","North</a:t>
            </a:r>
            <a:r>
              <a:rPr lang="en-US" dirty="0" smtClean="0"/>
              <a:t>"))</a:t>
            </a:r>
          </a:p>
          <a:p>
            <a:pPr marL="0" indent="0">
              <a:buNone/>
            </a:pPr>
            <a:r>
              <a:rPr lang="en-US" dirty="0" smtClean="0"/>
              <a:t>print(</a:t>
            </a:r>
            <a:r>
              <a:rPr lang="en-US" dirty="0" err="1" smtClean="0"/>
              <a:t>new_order_data</a:t>
            </a:r>
            <a:r>
              <a:rPr lang="en-US" dirty="0" smtClean="0"/>
              <a:t>)</a:t>
            </a:r>
          </a:p>
          <a:p>
            <a:endParaRPr lang="th-TH" dirty="0"/>
          </a:p>
        </p:txBody>
      </p:sp>
      <p:sp>
        <p:nvSpPr>
          <p:cNvPr id="4" name="ตัวแทนวันที่ 3"/>
          <p:cNvSpPr>
            <a:spLocks noGrp="1"/>
          </p:cNvSpPr>
          <p:nvPr>
            <p:ph type="dt" sz="half" idx="10"/>
          </p:nvPr>
        </p:nvSpPr>
        <p:spPr/>
        <p:txBody>
          <a:bodyPr/>
          <a:lstStyle/>
          <a:p>
            <a:fld id="{88C69362-C4A5-49B7-B64A-2402D1E1B97C}"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4022995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a:t>Generating Factor Levels</a:t>
            </a:r>
            <a:r>
              <a:rPr lang="en-US" b="1" dirty="0"/>
              <a:t/>
            </a:r>
            <a:br>
              <a:rPr lang="en-US" b="1" dirty="0"/>
            </a:br>
            <a:endParaRPr lang="th-TH" dirty="0"/>
          </a:p>
        </p:txBody>
      </p:sp>
      <p:sp>
        <p:nvSpPr>
          <p:cNvPr id="3" name="ตัวแทนเนื้อหา 2"/>
          <p:cNvSpPr>
            <a:spLocks noGrp="1"/>
          </p:cNvSpPr>
          <p:nvPr>
            <p:ph idx="1"/>
          </p:nvPr>
        </p:nvSpPr>
        <p:spPr>
          <a:xfrm>
            <a:off x="611560" y="908720"/>
            <a:ext cx="8075240" cy="5949280"/>
          </a:xfrm>
        </p:spPr>
        <p:txBody>
          <a:bodyPr>
            <a:normAutofit fontScale="70000" lnSpcReduction="20000"/>
          </a:bodyPr>
          <a:lstStyle/>
          <a:p>
            <a:pPr marL="0" indent="0">
              <a:buNone/>
            </a:pPr>
            <a:r>
              <a:rPr lang="en-US" dirty="0" smtClean="0"/>
              <a:t>We can generate factor levels by using the </a:t>
            </a:r>
            <a:r>
              <a:rPr lang="en-US" dirty="0" err="1" smtClean="0"/>
              <a:t>gl</a:t>
            </a:r>
            <a:r>
              <a:rPr lang="en-US" dirty="0" smtClean="0"/>
              <a:t>() function. It takes two integers as input which indicates how many levels and how many times each level.</a:t>
            </a:r>
          </a:p>
          <a:p>
            <a:pPr marL="0" indent="0">
              <a:buNone/>
            </a:pPr>
            <a:r>
              <a:rPr lang="en-US" dirty="0" smtClean="0"/>
              <a:t>Syntax</a:t>
            </a:r>
          </a:p>
          <a:p>
            <a:pPr marL="0" indent="0">
              <a:buNone/>
            </a:pPr>
            <a:r>
              <a:rPr lang="en-US" dirty="0" err="1" smtClean="0"/>
              <a:t>gl</a:t>
            </a:r>
            <a:r>
              <a:rPr lang="en-US" dirty="0" smtClean="0"/>
              <a:t>(n, k, labels)</a:t>
            </a:r>
          </a:p>
          <a:p>
            <a:pPr marL="0" indent="0">
              <a:buNone/>
            </a:pPr>
            <a:r>
              <a:rPr lang="en-US" dirty="0" smtClean="0"/>
              <a:t>Following is the description of the parameters used −</a:t>
            </a:r>
          </a:p>
          <a:p>
            <a:pPr marL="0" indent="0">
              <a:buNone/>
            </a:pPr>
            <a:r>
              <a:rPr lang="en-US" dirty="0" smtClean="0"/>
              <a:t>•	n is a integer giving the number of levels.</a:t>
            </a:r>
          </a:p>
          <a:p>
            <a:pPr marL="0" indent="0">
              <a:buNone/>
            </a:pPr>
            <a:r>
              <a:rPr lang="en-US" dirty="0" smtClean="0"/>
              <a:t>•	k is a integer giving the number of replications.</a:t>
            </a:r>
          </a:p>
          <a:p>
            <a:pPr marL="0" indent="0">
              <a:buNone/>
            </a:pPr>
            <a:r>
              <a:rPr lang="en-US" dirty="0" smtClean="0"/>
              <a:t>•	labels is a vector of labels for the resulting factor levels.</a:t>
            </a:r>
          </a:p>
          <a:p>
            <a:pPr marL="0" indent="0">
              <a:buNone/>
            </a:pPr>
            <a:r>
              <a:rPr lang="en-US" dirty="0" smtClean="0"/>
              <a:t>Example</a:t>
            </a:r>
          </a:p>
          <a:p>
            <a:pPr marL="0" indent="0">
              <a:buNone/>
            </a:pPr>
            <a:r>
              <a:rPr lang="en-US" dirty="0" smtClean="0"/>
              <a:t>v &lt;- </a:t>
            </a:r>
            <a:r>
              <a:rPr lang="en-US" dirty="0" err="1" smtClean="0"/>
              <a:t>gl</a:t>
            </a:r>
            <a:r>
              <a:rPr lang="en-US" dirty="0" smtClean="0"/>
              <a:t>(3, 4, labels = c("Tampa", "</a:t>
            </a:r>
            <a:r>
              <a:rPr lang="en-US" dirty="0" err="1" smtClean="0"/>
              <a:t>Seattle","Boston</a:t>
            </a:r>
            <a:r>
              <a:rPr lang="en-US" dirty="0" smtClean="0"/>
              <a:t>"))</a:t>
            </a:r>
          </a:p>
          <a:p>
            <a:pPr marL="0" indent="0">
              <a:buNone/>
            </a:pPr>
            <a:r>
              <a:rPr lang="en-US" dirty="0" smtClean="0"/>
              <a:t>print(v)</a:t>
            </a:r>
          </a:p>
          <a:p>
            <a:pPr marL="0" indent="0">
              <a:buNone/>
            </a:pPr>
            <a:r>
              <a:rPr lang="en-US" dirty="0" smtClean="0"/>
              <a:t>When we execute the above code, it produces the following result −</a:t>
            </a:r>
          </a:p>
          <a:p>
            <a:pPr marL="0" indent="0">
              <a:buNone/>
            </a:pPr>
            <a:r>
              <a:rPr lang="en-US" dirty="0" smtClean="0"/>
              <a:t>Tampa   </a:t>
            </a:r>
            <a:r>
              <a:rPr lang="en-US" dirty="0" err="1" smtClean="0"/>
              <a:t>Tampa</a:t>
            </a:r>
            <a:r>
              <a:rPr lang="en-US" dirty="0" smtClean="0"/>
              <a:t>   </a:t>
            </a:r>
            <a:r>
              <a:rPr lang="en-US" dirty="0" err="1" smtClean="0"/>
              <a:t>Tampa</a:t>
            </a:r>
            <a:r>
              <a:rPr lang="en-US" dirty="0" smtClean="0"/>
              <a:t>   </a:t>
            </a:r>
            <a:r>
              <a:rPr lang="en-US" dirty="0" err="1" smtClean="0"/>
              <a:t>Tampa</a:t>
            </a:r>
            <a:r>
              <a:rPr lang="en-US" dirty="0" smtClean="0"/>
              <a:t>   Seattle </a:t>
            </a:r>
            <a:r>
              <a:rPr lang="en-US" dirty="0" err="1" smtClean="0"/>
              <a:t>Seattle</a:t>
            </a:r>
            <a:r>
              <a:rPr lang="en-US" dirty="0" smtClean="0"/>
              <a:t> </a:t>
            </a:r>
            <a:r>
              <a:rPr lang="en-US" dirty="0" err="1" smtClean="0"/>
              <a:t>Seattle</a:t>
            </a:r>
            <a:r>
              <a:rPr lang="en-US" dirty="0" smtClean="0"/>
              <a:t> </a:t>
            </a:r>
            <a:r>
              <a:rPr lang="en-US" dirty="0" err="1" smtClean="0"/>
              <a:t>Seattle</a:t>
            </a:r>
            <a:r>
              <a:rPr lang="en-US" dirty="0" smtClean="0"/>
              <a:t> Boston </a:t>
            </a:r>
          </a:p>
          <a:p>
            <a:pPr marL="0" indent="0">
              <a:buNone/>
            </a:pPr>
            <a:r>
              <a:rPr lang="en-US" dirty="0" smtClean="0"/>
              <a:t>[10] Boston  </a:t>
            </a:r>
            <a:r>
              <a:rPr lang="en-US" dirty="0" err="1" smtClean="0"/>
              <a:t>Boston</a:t>
            </a:r>
            <a:r>
              <a:rPr lang="en-US" dirty="0" smtClean="0"/>
              <a:t>  </a:t>
            </a:r>
            <a:r>
              <a:rPr lang="en-US" dirty="0" err="1" smtClean="0"/>
              <a:t>Boston</a:t>
            </a:r>
            <a:r>
              <a:rPr lang="en-US" dirty="0" smtClean="0"/>
              <a:t> </a:t>
            </a:r>
          </a:p>
          <a:p>
            <a:pPr marL="0" indent="0">
              <a:buNone/>
            </a:pPr>
            <a:r>
              <a:rPr lang="en-US" dirty="0" smtClean="0"/>
              <a:t>Levels: Tampa Seattle Boston</a:t>
            </a:r>
          </a:p>
          <a:p>
            <a:endParaRPr lang="th-TH" dirty="0"/>
          </a:p>
        </p:txBody>
      </p:sp>
      <p:sp>
        <p:nvSpPr>
          <p:cNvPr id="4" name="ตัวแทนวันที่ 3"/>
          <p:cNvSpPr>
            <a:spLocks noGrp="1"/>
          </p:cNvSpPr>
          <p:nvPr>
            <p:ph type="dt" sz="half" idx="10"/>
          </p:nvPr>
        </p:nvSpPr>
        <p:spPr/>
        <p:txBody>
          <a:bodyPr/>
          <a:lstStyle/>
          <a:p>
            <a:fld id="{D26B51F2-5968-4A58-8284-1D1A33391D04}"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0751294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Create Data Frame</a:t>
            </a:r>
            <a:br>
              <a:rPr lang="en-US" dirty="0" smtClean="0"/>
            </a:br>
            <a:endParaRPr lang="th-TH" dirty="0"/>
          </a:p>
        </p:txBody>
      </p:sp>
      <p:sp>
        <p:nvSpPr>
          <p:cNvPr id="3" name="ตัวแทนเนื้อหา 2"/>
          <p:cNvSpPr>
            <a:spLocks noGrp="1"/>
          </p:cNvSpPr>
          <p:nvPr>
            <p:ph idx="1"/>
          </p:nvPr>
        </p:nvSpPr>
        <p:spPr>
          <a:xfrm>
            <a:off x="457200" y="1052736"/>
            <a:ext cx="8229600" cy="5688632"/>
          </a:xfrm>
        </p:spPr>
        <p:txBody>
          <a:bodyPr>
            <a:normAutofit fontScale="55000" lnSpcReduction="20000"/>
          </a:bodyPr>
          <a:lstStyle/>
          <a:p>
            <a:pPr marL="0" indent="0">
              <a:buNone/>
            </a:pPr>
            <a:r>
              <a:rPr lang="en-US" dirty="0" smtClean="0"/>
              <a:t># Create the data frame.</a:t>
            </a:r>
          </a:p>
          <a:p>
            <a:pPr marL="0" indent="0">
              <a:buNone/>
            </a:pPr>
            <a:r>
              <a:rPr lang="en-US" dirty="0" err="1" smtClean="0"/>
              <a:t>emp.data</a:t>
            </a:r>
            <a:r>
              <a:rPr lang="en-US" dirty="0" smtClean="0"/>
              <a:t> &lt;- </a:t>
            </a:r>
            <a:r>
              <a:rPr lang="en-US" dirty="0" err="1" smtClean="0"/>
              <a:t>data.frame</a:t>
            </a:r>
            <a:r>
              <a:rPr lang="en-US" dirty="0" smtClean="0"/>
              <a:t>(</a:t>
            </a:r>
          </a:p>
          <a:p>
            <a:pPr marL="0" indent="0">
              <a:buNone/>
            </a:pPr>
            <a:r>
              <a:rPr lang="en-US" dirty="0" smtClean="0"/>
              <a:t>   </a:t>
            </a:r>
            <a:r>
              <a:rPr lang="en-US" dirty="0" err="1" smtClean="0"/>
              <a:t>emp_id</a:t>
            </a:r>
            <a:r>
              <a:rPr lang="en-US" dirty="0" smtClean="0"/>
              <a:t> = c (1:5), </a:t>
            </a:r>
          </a:p>
          <a:p>
            <a:pPr marL="0" indent="0">
              <a:buNone/>
            </a:pPr>
            <a:r>
              <a:rPr lang="en-US" dirty="0" smtClean="0"/>
              <a:t>   </a:t>
            </a:r>
            <a:r>
              <a:rPr lang="en-US" dirty="0" err="1" smtClean="0"/>
              <a:t>emp_name</a:t>
            </a:r>
            <a:r>
              <a:rPr lang="en-US" dirty="0" smtClean="0"/>
              <a:t> = c("</a:t>
            </a:r>
            <a:r>
              <a:rPr lang="en-US" dirty="0" err="1" smtClean="0"/>
              <a:t>Rick","Dan","Michelle","Ryan","Gary</a:t>
            </a:r>
            <a:r>
              <a:rPr lang="en-US" dirty="0" smtClean="0"/>
              <a:t>"),</a:t>
            </a:r>
          </a:p>
          <a:p>
            <a:pPr marL="0" indent="0">
              <a:buNone/>
            </a:pPr>
            <a:r>
              <a:rPr lang="en-US" dirty="0" smtClean="0"/>
              <a:t>   salary = c(623.3,515.2,611.0,729.0,843.25), </a:t>
            </a:r>
          </a:p>
          <a:p>
            <a:pPr marL="0" indent="0">
              <a:buNone/>
            </a:pPr>
            <a:r>
              <a:rPr lang="en-US" dirty="0" smtClean="0"/>
              <a:t>   </a:t>
            </a:r>
          </a:p>
          <a:p>
            <a:pPr marL="0" indent="0">
              <a:buNone/>
            </a:pPr>
            <a:r>
              <a:rPr lang="en-US" dirty="0" smtClean="0"/>
              <a:t>   </a:t>
            </a:r>
            <a:r>
              <a:rPr lang="en-US" dirty="0" err="1" smtClean="0"/>
              <a:t>start_date</a:t>
            </a:r>
            <a:r>
              <a:rPr lang="en-US" dirty="0" smtClean="0"/>
              <a:t> = </a:t>
            </a:r>
            <a:r>
              <a:rPr lang="en-US" dirty="0" err="1" smtClean="0"/>
              <a:t>as.Date</a:t>
            </a:r>
            <a:r>
              <a:rPr lang="en-US" dirty="0" smtClean="0"/>
              <a:t>(c("2012-01-01", "2013-09-23", "2014-11-15", "2014-05-11",</a:t>
            </a:r>
          </a:p>
          <a:p>
            <a:pPr marL="0" indent="0">
              <a:buNone/>
            </a:pPr>
            <a:r>
              <a:rPr lang="en-US" dirty="0" smtClean="0"/>
              <a:t>      "2015-03-27")),</a:t>
            </a:r>
          </a:p>
          <a:p>
            <a:pPr marL="0" indent="0">
              <a:buNone/>
            </a:pPr>
            <a:r>
              <a:rPr lang="en-US" dirty="0" smtClean="0"/>
              <a:t>   </a:t>
            </a:r>
            <a:r>
              <a:rPr lang="en-US" dirty="0" err="1" smtClean="0"/>
              <a:t>stringsAsFactors</a:t>
            </a:r>
            <a:r>
              <a:rPr lang="en-US" dirty="0" smtClean="0"/>
              <a:t> = FALSE</a:t>
            </a:r>
          </a:p>
          <a:p>
            <a:pPr marL="0" indent="0">
              <a:buNone/>
            </a:pPr>
            <a:r>
              <a:rPr lang="en-US" dirty="0" smtClean="0"/>
              <a:t>)</a:t>
            </a:r>
          </a:p>
          <a:p>
            <a:pPr marL="0" indent="0">
              <a:buNone/>
            </a:pPr>
            <a:r>
              <a:rPr lang="en-US" dirty="0" smtClean="0"/>
              <a:t># Print the data frame.			</a:t>
            </a:r>
          </a:p>
          <a:p>
            <a:pPr marL="0" indent="0">
              <a:buNone/>
            </a:pPr>
            <a:r>
              <a:rPr lang="en-US" dirty="0" smtClean="0"/>
              <a:t>print(</a:t>
            </a:r>
            <a:r>
              <a:rPr lang="en-US" dirty="0" err="1" smtClean="0"/>
              <a:t>emp.data</a:t>
            </a:r>
            <a:r>
              <a:rPr lang="en-US" dirty="0" smtClean="0"/>
              <a:t>) </a:t>
            </a:r>
          </a:p>
          <a:p>
            <a:pPr marL="0" indent="0">
              <a:buNone/>
            </a:pPr>
            <a:r>
              <a:rPr lang="en-US" dirty="0" smtClean="0"/>
              <a:t>When we execute the above code, it produces the following result −</a:t>
            </a:r>
          </a:p>
          <a:p>
            <a:pPr marL="0" indent="0">
              <a:buNone/>
            </a:pPr>
            <a:r>
              <a:rPr lang="en-US" dirty="0" smtClean="0"/>
              <a:t> </a:t>
            </a:r>
            <a:r>
              <a:rPr lang="en-US" dirty="0" err="1" smtClean="0"/>
              <a:t>emp_id</a:t>
            </a:r>
            <a:r>
              <a:rPr lang="en-US" dirty="0" smtClean="0"/>
              <a:t>    </a:t>
            </a:r>
            <a:r>
              <a:rPr lang="en-US" dirty="0" err="1" smtClean="0"/>
              <a:t>emp_name</a:t>
            </a:r>
            <a:r>
              <a:rPr lang="en-US" dirty="0" smtClean="0"/>
              <a:t>     salary     </a:t>
            </a:r>
            <a:r>
              <a:rPr lang="en-US" dirty="0" err="1" smtClean="0"/>
              <a:t>start_date</a:t>
            </a:r>
            <a:endParaRPr lang="en-US" dirty="0" smtClean="0"/>
          </a:p>
          <a:p>
            <a:pPr marL="0" indent="0">
              <a:buNone/>
            </a:pPr>
            <a:r>
              <a:rPr lang="en-US" dirty="0" smtClean="0"/>
              <a:t>1     1     Rick        623.30     2012-01-01</a:t>
            </a:r>
          </a:p>
          <a:p>
            <a:pPr marL="0" indent="0">
              <a:buNone/>
            </a:pPr>
            <a:r>
              <a:rPr lang="en-US" dirty="0" smtClean="0"/>
              <a:t>2     2     Dan         515.20     2013-09-23</a:t>
            </a:r>
          </a:p>
          <a:p>
            <a:pPr marL="0" indent="0">
              <a:buNone/>
            </a:pPr>
            <a:r>
              <a:rPr lang="en-US" dirty="0" smtClean="0"/>
              <a:t>3     3     Michelle    611.00     2014-11-15</a:t>
            </a:r>
          </a:p>
          <a:p>
            <a:pPr marL="0" indent="0">
              <a:buNone/>
            </a:pPr>
            <a:r>
              <a:rPr lang="en-US" dirty="0" smtClean="0"/>
              <a:t>4     4     Ryan        729.00     2014-05-11</a:t>
            </a:r>
          </a:p>
          <a:p>
            <a:pPr marL="0" indent="0">
              <a:buNone/>
            </a:pPr>
            <a:r>
              <a:rPr lang="en-US" dirty="0" smtClean="0"/>
              <a:t>5     5     Gary        843.25     2015-03-27</a:t>
            </a:r>
          </a:p>
          <a:p>
            <a:endParaRPr lang="th-TH" dirty="0"/>
          </a:p>
        </p:txBody>
      </p:sp>
      <p:sp>
        <p:nvSpPr>
          <p:cNvPr id="4" name="ตัวแทนวันที่ 3"/>
          <p:cNvSpPr>
            <a:spLocks noGrp="1"/>
          </p:cNvSpPr>
          <p:nvPr>
            <p:ph type="dt" sz="half" idx="10"/>
          </p:nvPr>
        </p:nvSpPr>
        <p:spPr/>
        <p:txBody>
          <a:bodyPr/>
          <a:lstStyle/>
          <a:p>
            <a:fld id="{0E24CFCC-C476-4064-BDC7-0582F5EB45CA}"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582584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274638"/>
            <a:ext cx="8229600" cy="778098"/>
          </a:xfrm>
        </p:spPr>
        <p:txBody>
          <a:bodyPr>
            <a:normAutofit fontScale="90000"/>
          </a:bodyPr>
          <a:lstStyle/>
          <a:p>
            <a:r>
              <a:rPr lang="en-US" dirty="0" smtClean="0"/>
              <a:t>Get the Structure of the Data Frame</a:t>
            </a:r>
            <a:br>
              <a:rPr lang="en-US" dirty="0" smtClean="0"/>
            </a:br>
            <a:endParaRPr lang="th-TH" dirty="0"/>
          </a:p>
        </p:txBody>
      </p:sp>
      <p:sp>
        <p:nvSpPr>
          <p:cNvPr id="3" name="ตัวแทนเนื้อหา 2"/>
          <p:cNvSpPr>
            <a:spLocks noGrp="1"/>
          </p:cNvSpPr>
          <p:nvPr>
            <p:ph idx="1"/>
          </p:nvPr>
        </p:nvSpPr>
        <p:spPr>
          <a:xfrm>
            <a:off x="457200" y="836712"/>
            <a:ext cx="8229600" cy="5688632"/>
          </a:xfrm>
        </p:spPr>
        <p:txBody>
          <a:bodyPr>
            <a:normAutofit fontScale="77500" lnSpcReduction="20000"/>
          </a:bodyPr>
          <a:lstStyle/>
          <a:p>
            <a:pPr marL="0" indent="0">
              <a:buNone/>
            </a:pPr>
            <a:r>
              <a:rPr lang="en-US" dirty="0" smtClean="0"/>
              <a:t>The structure of the data frame can be seen by using </a:t>
            </a:r>
            <a:r>
              <a:rPr lang="en-US" dirty="0" err="1" smtClean="0"/>
              <a:t>str</a:t>
            </a:r>
            <a:r>
              <a:rPr lang="en-US" dirty="0" smtClean="0"/>
              <a:t>() function.</a:t>
            </a:r>
          </a:p>
          <a:p>
            <a:pPr marL="0" indent="0">
              <a:buNone/>
            </a:pPr>
            <a:r>
              <a:rPr lang="en-US" dirty="0" smtClean="0"/>
              <a:t># Create the data frame.</a:t>
            </a:r>
          </a:p>
          <a:p>
            <a:pPr marL="0" indent="0">
              <a:buNone/>
            </a:pPr>
            <a:r>
              <a:rPr lang="en-US" dirty="0" err="1" smtClean="0"/>
              <a:t>emp.data</a:t>
            </a:r>
            <a:r>
              <a:rPr lang="en-US" dirty="0" smtClean="0"/>
              <a:t> &lt;- </a:t>
            </a:r>
            <a:r>
              <a:rPr lang="en-US" dirty="0" err="1" smtClean="0"/>
              <a:t>data.frame</a:t>
            </a:r>
            <a:r>
              <a:rPr lang="en-US" dirty="0" smtClean="0"/>
              <a:t>(</a:t>
            </a:r>
          </a:p>
          <a:p>
            <a:pPr marL="0" indent="0">
              <a:buNone/>
            </a:pPr>
            <a:r>
              <a:rPr lang="en-US" dirty="0" smtClean="0"/>
              <a:t>   </a:t>
            </a:r>
            <a:r>
              <a:rPr lang="en-US" dirty="0" err="1" smtClean="0"/>
              <a:t>emp_id</a:t>
            </a:r>
            <a:r>
              <a:rPr lang="en-US" dirty="0" smtClean="0"/>
              <a:t> = c (1:5), </a:t>
            </a:r>
          </a:p>
          <a:p>
            <a:pPr marL="0" indent="0">
              <a:buNone/>
            </a:pPr>
            <a:r>
              <a:rPr lang="en-US" dirty="0" smtClean="0"/>
              <a:t>   </a:t>
            </a:r>
            <a:r>
              <a:rPr lang="en-US" dirty="0" err="1" smtClean="0"/>
              <a:t>emp_name</a:t>
            </a:r>
            <a:r>
              <a:rPr lang="en-US" dirty="0" smtClean="0"/>
              <a:t> = c("</a:t>
            </a:r>
            <a:r>
              <a:rPr lang="en-US" dirty="0" err="1" smtClean="0"/>
              <a:t>Rick","Dan","Michelle","Ryan","Gary</a:t>
            </a:r>
            <a:r>
              <a:rPr lang="en-US" dirty="0" smtClean="0"/>
              <a:t>"),</a:t>
            </a:r>
          </a:p>
          <a:p>
            <a:pPr marL="0" indent="0">
              <a:buNone/>
            </a:pPr>
            <a:r>
              <a:rPr lang="en-US" dirty="0" smtClean="0"/>
              <a:t>   salary = c(623.3,515.2,611.0,729.0,843.25), </a:t>
            </a:r>
          </a:p>
          <a:p>
            <a:pPr marL="0" indent="0">
              <a:buNone/>
            </a:pPr>
            <a:r>
              <a:rPr lang="en-US" dirty="0" smtClean="0"/>
              <a:t>   </a:t>
            </a:r>
          </a:p>
          <a:p>
            <a:pPr marL="0" indent="0">
              <a:buNone/>
            </a:pPr>
            <a:r>
              <a:rPr lang="en-US" dirty="0" smtClean="0"/>
              <a:t>   </a:t>
            </a:r>
            <a:r>
              <a:rPr lang="en-US" dirty="0" err="1" smtClean="0"/>
              <a:t>start_date</a:t>
            </a:r>
            <a:r>
              <a:rPr lang="en-US" dirty="0" smtClean="0"/>
              <a:t> = </a:t>
            </a:r>
            <a:r>
              <a:rPr lang="en-US" dirty="0" err="1" smtClean="0"/>
              <a:t>as.Date</a:t>
            </a:r>
            <a:r>
              <a:rPr lang="en-US" dirty="0" smtClean="0"/>
              <a:t>(c("2012-01-01", "2013-09-23", "2014-11-15", "2014-05-11",</a:t>
            </a:r>
          </a:p>
          <a:p>
            <a:pPr marL="0" indent="0">
              <a:buNone/>
            </a:pPr>
            <a:r>
              <a:rPr lang="en-US" dirty="0" smtClean="0"/>
              <a:t>      "2015-03-27")),</a:t>
            </a:r>
          </a:p>
          <a:p>
            <a:pPr marL="0" indent="0">
              <a:buNone/>
            </a:pPr>
            <a:r>
              <a:rPr lang="en-US" dirty="0" smtClean="0"/>
              <a:t>   </a:t>
            </a:r>
            <a:r>
              <a:rPr lang="en-US" dirty="0" err="1" smtClean="0"/>
              <a:t>stringsAsFactors</a:t>
            </a:r>
            <a:r>
              <a:rPr lang="en-US" dirty="0" smtClean="0"/>
              <a:t> = FALSE</a:t>
            </a:r>
          </a:p>
          <a:p>
            <a:pPr marL="0" indent="0">
              <a:buNone/>
            </a:pPr>
            <a:r>
              <a:rPr lang="en-US" dirty="0" smtClean="0"/>
              <a:t>)</a:t>
            </a:r>
          </a:p>
          <a:p>
            <a:pPr marL="0" indent="0">
              <a:buNone/>
            </a:pPr>
            <a:r>
              <a:rPr lang="en-US" dirty="0" smtClean="0"/>
              <a:t># Get the structure of the data frame.</a:t>
            </a:r>
          </a:p>
          <a:p>
            <a:pPr marL="0" indent="0">
              <a:buNone/>
            </a:pPr>
            <a:r>
              <a:rPr lang="en-US" dirty="0" err="1" smtClean="0"/>
              <a:t>str</a:t>
            </a:r>
            <a:r>
              <a:rPr lang="en-US" dirty="0" smtClean="0"/>
              <a:t>(</a:t>
            </a:r>
            <a:r>
              <a:rPr lang="en-US" dirty="0" err="1" smtClean="0"/>
              <a:t>emp.data</a:t>
            </a:r>
            <a:r>
              <a:rPr lang="en-US" dirty="0" smtClean="0"/>
              <a:t>)</a:t>
            </a:r>
          </a:p>
          <a:p>
            <a:endParaRPr lang="th-TH" dirty="0"/>
          </a:p>
        </p:txBody>
      </p:sp>
      <p:sp>
        <p:nvSpPr>
          <p:cNvPr id="4" name="ตัวแทนวันที่ 3"/>
          <p:cNvSpPr>
            <a:spLocks noGrp="1"/>
          </p:cNvSpPr>
          <p:nvPr>
            <p:ph type="dt" sz="half" idx="10"/>
          </p:nvPr>
        </p:nvSpPr>
        <p:spPr/>
        <p:txBody>
          <a:bodyPr/>
          <a:lstStyle/>
          <a:p>
            <a:fld id="{636B9329-46AC-42D6-B801-218241535915}"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9469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Summary of Data in Data Frame</a:t>
            </a:r>
            <a:br>
              <a:rPr lang="en-US" dirty="0" smtClean="0"/>
            </a:br>
            <a:endParaRPr lang="th-TH" dirty="0"/>
          </a:p>
        </p:txBody>
      </p:sp>
      <p:sp>
        <p:nvSpPr>
          <p:cNvPr id="3" name="ตัวแทนเนื้อหา 2"/>
          <p:cNvSpPr>
            <a:spLocks noGrp="1"/>
          </p:cNvSpPr>
          <p:nvPr>
            <p:ph idx="1"/>
          </p:nvPr>
        </p:nvSpPr>
        <p:spPr/>
        <p:txBody>
          <a:bodyPr>
            <a:normAutofit fontScale="62500" lnSpcReduction="20000"/>
          </a:bodyPr>
          <a:lstStyle/>
          <a:p>
            <a:pPr marL="0" indent="0">
              <a:buNone/>
            </a:pPr>
            <a:r>
              <a:rPr lang="en-US" dirty="0" smtClean="0"/>
              <a:t>The statistical summary and nature of the data can be obtained by applying summary() function.</a:t>
            </a:r>
          </a:p>
          <a:p>
            <a:pPr marL="0" indent="0">
              <a:buNone/>
            </a:pPr>
            <a:r>
              <a:rPr lang="en-US" dirty="0" smtClean="0"/>
              <a:t># Create the data frame.</a:t>
            </a:r>
          </a:p>
          <a:p>
            <a:pPr marL="0" indent="0">
              <a:buNone/>
            </a:pPr>
            <a:r>
              <a:rPr lang="en-US" dirty="0" err="1" smtClean="0"/>
              <a:t>emp.data</a:t>
            </a:r>
            <a:r>
              <a:rPr lang="en-US" dirty="0" smtClean="0"/>
              <a:t> &lt;- </a:t>
            </a:r>
            <a:r>
              <a:rPr lang="en-US" dirty="0" err="1" smtClean="0"/>
              <a:t>data.frame</a:t>
            </a:r>
            <a:r>
              <a:rPr lang="en-US" dirty="0" smtClean="0"/>
              <a:t>(</a:t>
            </a:r>
          </a:p>
          <a:p>
            <a:pPr marL="0" indent="0">
              <a:buNone/>
            </a:pPr>
            <a:r>
              <a:rPr lang="en-US" dirty="0" smtClean="0"/>
              <a:t>   </a:t>
            </a:r>
            <a:r>
              <a:rPr lang="en-US" dirty="0" err="1" smtClean="0"/>
              <a:t>emp_id</a:t>
            </a:r>
            <a:r>
              <a:rPr lang="en-US" dirty="0" smtClean="0"/>
              <a:t> = c (1:5), </a:t>
            </a:r>
          </a:p>
          <a:p>
            <a:pPr marL="0" indent="0">
              <a:buNone/>
            </a:pPr>
            <a:r>
              <a:rPr lang="en-US" dirty="0" smtClean="0"/>
              <a:t>   </a:t>
            </a:r>
            <a:r>
              <a:rPr lang="en-US" dirty="0" err="1" smtClean="0"/>
              <a:t>emp_name</a:t>
            </a:r>
            <a:r>
              <a:rPr lang="en-US" dirty="0" smtClean="0"/>
              <a:t> = c("</a:t>
            </a:r>
            <a:r>
              <a:rPr lang="en-US" dirty="0" err="1" smtClean="0"/>
              <a:t>Rick","Dan","Michelle","Ryan","Gary</a:t>
            </a:r>
            <a:r>
              <a:rPr lang="en-US" dirty="0" smtClean="0"/>
              <a:t>"),</a:t>
            </a:r>
          </a:p>
          <a:p>
            <a:pPr marL="0" indent="0">
              <a:buNone/>
            </a:pPr>
            <a:r>
              <a:rPr lang="en-US" dirty="0" smtClean="0"/>
              <a:t>   salary = c(623.3,515.2,611.0,729.0,843.25), </a:t>
            </a:r>
          </a:p>
          <a:p>
            <a:pPr marL="0" indent="0">
              <a:buNone/>
            </a:pPr>
            <a:r>
              <a:rPr lang="en-US" dirty="0" smtClean="0"/>
              <a:t>   </a:t>
            </a:r>
          </a:p>
          <a:p>
            <a:pPr marL="0" indent="0">
              <a:buNone/>
            </a:pPr>
            <a:r>
              <a:rPr lang="en-US" dirty="0" smtClean="0"/>
              <a:t>   </a:t>
            </a:r>
            <a:r>
              <a:rPr lang="en-US" dirty="0" err="1" smtClean="0"/>
              <a:t>start_date</a:t>
            </a:r>
            <a:r>
              <a:rPr lang="en-US" dirty="0" smtClean="0"/>
              <a:t> = </a:t>
            </a:r>
            <a:r>
              <a:rPr lang="en-US" dirty="0" err="1" smtClean="0"/>
              <a:t>as.Date</a:t>
            </a:r>
            <a:r>
              <a:rPr lang="en-US" dirty="0" smtClean="0"/>
              <a:t>(c("2012-01-01", "2013-09-23", "2014-11-15", "2014-05-11",</a:t>
            </a:r>
          </a:p>
          <a:p>
            <a:pPr marL="0" indent="0">
              <a:buNone/>
            </a:pPr>
            <a:r>
              <a:rPr lang="en-US" dirty="0" smtClean="0"/>
              <a:t>      "2015-03-27")),</a:t>
            </a:r>
          </a:p>
          <a:p>
            <a:pPr marL="0" indent="0">
              <a:buNone/>
            </a:pPr>
            <a:r>
              <a:rPr lang="en-US" dirty="0" smtClean="0"/>
              <a:t>   </a:t>
            </a:r>
            <a:r>
              <a:rPr lang="en-US" dirty="0" err="1" smtClean="0"/>
              <a:t>stringsAsFactors</a:t>
            </a:r>
            <a:r>
              <a:rPr lang="en-US" dirty="0" smtClean="0"/>
              <a:t> = FALSE</a:t>
            </a:r>
          </a:p>
          <a:p>
            <a:pPr marL="0" indent="0">
              <a:buNone/>
            </a:pPr>
            <a:r>
              <a:rPr lang="en-US" dirty="0" smtClean="0"/>
              <a:t>)</a:t>
            </a:r>
          </a:p>
          <a:p>
            <a:pPr marL="0" indent="0">
              <a:buNone/>
            </a:pPr>
            <a:r>
              <a:rPr lang="en-US" dirty="0" smtClean="0"/>
              <a:t># Print the summary.</a:t>
            </a:r>
          </a:p>
          <a:p>
            <a:pPr marL="0" indent="0">
              <a:buNone/>
            </a:pPr>
            <a:r>
              <a:rPr lang="en-US" dirty="0" smtClean="0"/>
              <a:t>print(summary(</a:t>
            </a:r>
            <a:r>
              <a:rPr lang="en-US" dirty="0" err="1" smtClean="0"/>
              <a:t>emp.data</a:t>
            </a:r>
            <a:r>
              <a:rPr lang="en-US" dirty="0" smtClean="0"/>
              <a:t>)) </a:t>
            </a:r>
            <a:endParaRPr lang="th-TH" dirty="0"/>
          </a:p>
        </p:txBody>
      </p:sp>
      <p:sp>
        <p:nvSpPr>
          <p:cNvPr id="4" name="ตัวแทนวันที่ 3"/>
          <p:cNvSpPr>
            <a:spLocks noGrp="1"/>
          </p:cNvSpPr>
          <p:nvPr>
            <p:ph type="dt" sz="half" idx="10"/>
          </p:nvPr>
        </p:nvSpPr>
        <p:spPr/>
        <p:txBody>
          <a:bodyPr/>
          <a:lstStyle/>
          <a:p>
            <a:fld id="{E61A7133-C3D1-441B-A92C-AAAFADDC77C2}"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800187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250" t="5694" r="2095" b="5294"/>
          <a:stretch/>
        </p:blipFill>
        <p:spPr>
          <a:xfrm>
            <a:off x="1796970" y="1150102"/>
            <a:ext cx="6614932" cy="5220869"/>
          </a:xfrm>
          <a:prstGeom prst="rect">
            <a:avLst/>
          </a:prstGeom>
        </p:spPr>
      </p:pic>
      <p:sp>
        <p:nvSpPr>
          <p:cNvPr id="5" name="Rectangle 4"/>
          <p:cNvSpPr/>
          <p:nvPr/>
        </p:nvSpPr>
        <p:spPr>
          <a:xfrm>
            <a:off x="-1" y="6370970"/>
            <a:ext cx="9144000" cy="954107"/>
          </a:xfrm>
          <a:prstGeom prst="rect">
            <a:avLst/>
          </a:prstGeom>
        </p:spPr>
        <p:txBody>
          <a:bodyPr wrap="square">
            <a:spAutoFit/>
          </a:bodyPr>
          <a:lstStyle/>
          <a:p>
            <a:pPr algn="ctr"/>
            <a:r>
              <a:rPr lang="en-US" dirty="0"/>
              <a:t>https://blogs.nvidia.com/blog/2016/07/29/whats-difference-artificial-intelligence-machine-learning-deep-learning-ai/</a:t>
            </a:r>
          </a:p>
        </p:txBody>
      </p:sp>
      <p:sp>
        <p:nvSpPr>
          <p:cNvPr id="13" name="Rectangle 12"/>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Learning</a:t>
            </a:r>
            <a:endParaRPr lang="en-US" dirty="0"/>
          </a:p>
        </p:txBody>
      </p:sp>
      <p:sp>
        <p:nvSpPr>
          <p:cNvPr id="2" name="ตัวแทนวันที่ 1"/>
          <p:cNvSpPr>
            <a:spLocks noGrp="1"/>
          </p:cNvSpPr>
          <p:nvPr>
            <p:ph type="dt" sz="half" idx="10"/>
          </p:nvPr>
        </p:nvSpPr>
        <p:spPr/>
        <p:txBody>
          <a:bodyPr/>
          <a:lstStyle/>
          <a:p>
            <a:fld id="{14F77633-1637-4CB6-8CF9-ECC63CF614D0}"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8619892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Extract Data from Data Frame</a:t>
            </a:r>
            <a:br>
              <a:rPr lang="en-US" dirty="0" smtClean="0"/>
            </a:br>
            <a:endParaRPr lang="th-TH" dirty="0"/>
          </a:p>
        </p:txBody>
      </p:sp>
      <p:sp>
        <p:nvSpPr>
          <p:cNvPr id="3" name="ตัวแทนเนื้อหา 2"/>
          <p:cNvSpPr>
            <a:spLocks noGrp="1"/>
          </p:cNvSpPr>
          <p:nvPr>
            <p:ph idx="1"/>
          </p:nvPr>
        </p:nvSpPr>
        <p:spPr>
          <a:xfrm>
            <a:off x="539552" y="836712"/>
            <a:ext cx="8147248" cy="5904656"/>
          </a:xfrm>
        </p:spPr>
        <p:txBody>
          <a:bodyPr>
            <a:normAutofit fontScale="70000" lnSpcReduction="20000"/>
          </a:bodyPr>
          <a:lstStyle/>
          <a:p>
            <a:pPr marL="0" indent="0">
              <a:buNone/>
            </a:pPr>
            <a:r>
              <a:rPr lang="en-US" dirty="0" smtClean="0"/>
              <a:t>Extract specific column from a data frame using column name.</a:t>
            </a:r>
          </a:p>
          <a:p>
            <a:pPr marL="0" indent="0">
              <a:buNone/>
            </a:pPr>
            <a:r>
              <a:rPr lang="en-US" dirty="0" smtClean="0"/>
              <a:t># Create the data frame.</a:t>
            </a:r>
          </a:p>
          <a:p>
            <a:pPr marL="0" indent="0">
              <a:buNone/>
            </a:pPr>
            <a:r>
              <a:rPr lang="en-US" dirty="0" err="1" smtClean="0"/>
              <a:t>emp.data</a:t>
            </a:r>
            <a:r>
              <a:rPr lang="en-US" dirty="0" smtClean="0"/>
              <a:t> &lt;- </a:t>
            </a:r>
            <a:r>
              <a:rPr lang="en-US" dirty="0" err="1" smtClean="0"/>
              <a:t>data.frame</a:t>
            </a:r>
            <a:r>
              <a:rPr lang="en-US" dirty="0" smtClean="0"/>
              <a:t>(</a:t>
            </a:r>
          </a:p>
          <a:p>
            <a:pPr marL="0" indent="0">
              <a:buNone/>
            </a:pPr>
            <a:r>
              <a:rPr lang="en-US" dirty="0" smtClean="0"/>
              <a:t>   </a:t>
            </a:r>
            <a:r>
              <a:rPr lang="en-US" dirty="0" err="1" smtClean="0"/>
              <a:t>emp_id</a:t>
            </a:r>
            <a:r>
              <a:rPr lang="en-US" dirty="0" smtClean="0"/>
              <a:t> = c (1:5),</a:t>
            </a:r>
          </a:p>
          <a:p>
            <a:pPr marL="0" indent="0">
              <a:buNone/>
            </a:pPr>
            <a:r>
              <a:rPr lang="en-US" dirty="0" smtClean="0"/>
              <a:t>   </a:t>
            </a:r>
            <a:r>
              <a:rPr lang="en-US" dirty="0" err="1" smtClean="0"/>
              <a:t>emp_name</a:t>
            </a:r>
            <a:r>
              <a:rPr lang="en-US" dirty="0" smtClean="0"/>
              <a:t> = c("</a:t>
            </a:r>
            <a:r>
              <a:rPr lang="en-US" dirty="0" err="1" smtClean="0"/>
              <a:t>Rick","Dan","Michelle","Ryan","Gary</a:t>
            </a:r>
            <a:r>
              <a:rPr lang="en-US" dirty="0" smtClean="0"/>
              <a:t>"),</a:t>
            </a:r>
          </a:p>
          <a:p>
            <a:pPr marL="0" indent="0">
              <a:buNone/>
            </a:pPr>
            <a:r>
              <a:rPr lang="en-US" dirty="0" smtClean="0"/>
              <a:t>   salary = c(623.3,515.2,611.0,729.0,843.25),</a:t>
            </a:r>
          </a:p>
          <a:p>
            <a:pPr marL="0" indent="0">
              <a:buNone/>
            </a:pPr>
            <a:r>
              <a:rPr lang="en-US" dirty="0" smtClean="0"/>
              <a:t>   </a:t>
            </a:r>
          </a:p>
          <a:p>
            <a:pPr marL="0" indent="0">
              <a:buNone/>
            </a:pPr>
            <a:r>
              <a:rPr lang="en-US" dirty="0" smtClean="0"/>
              <a:t>   </a:t>
            </a:r>
            <a:r>
              <a:rPr lang="en-US" dirty="0" err="1" smtClean="0"/>
              <a:t>start_date</a:t>
            </a:r>
            <a:r>
              <a:rPr lang="en-US" dirty="0" smtClean="0"/>
              <a:t> = </a:t>
            </a:r>
            <a:r>
              <a:rPr lang="en-US" dirty="0" err="1" smtClean="0"/>
              <a:t>as.Date</a:t>
            </a:r>
            <a:r>
              <a:rPr lang="en-US" dirty="0" smtClean="0"/>
              <a:t>(c("2012-01-01","2013-09-23","2014-11-15","2014-05-11",</a:t>
            </a:r>
          </a:p>
          <a:p>
            <a:pPr marL="0" indent="0">
              <a:buNone/>
            </a:pPr>
            <a:r>
              <a:rPr lang="en-US" dirty="0" smtClean="0"/>
              <a:t>      "2015-03-27")),</a:t>
            </a:r>
          </a:p>
          <a:p>
            <a:pPr marL="0" indent="0">
              <a:buNone/>
            </a:pPr>
            <a:r>
              <a:rPr lang="en-US" dirty="0" smtClean="0"/>
              <a:t>   </a:t>
            </a:r>
            <a:r>
              <a:rPr lang="en-US" dirty="0" err="1" smtClean="0"/>
              <a:t>stringsAsFactors</a:t>
            </a:r>
            <a:r>
              <a:rPr lang="en-US" dirty="0" smtClean="0"/>
              <a:t> = FALSE</a:t>
            </a:r>
          </a:p>
          <a:p>
            <a:pPr marL="0" indent="0">
              <a:buNone/>
            </a:pPr>
            <a:r>
              <a:rPr lang="en-US" dirty="0" smtClean="0"/>
              <a:t>)</a:t>
            </a:r>
          </a:p>
          <a:p>
            <a:pPr marL="0" indent="0">
              <a:buNone/>
            </a:pPr>
            <a:r>
              <a:rPr lang="en-US" dirty="0" smtClean="0"/>
              <a:t># Extract Specific columns.</a:t>
            </a:r>
          </a:p>
          <a:p>
            <a:pPr marL="0" indent="0">
              <a:buNone/>
            </a:pPr>
            <a:r>
              <a:rPr lang="en-US" dirty="0" smtClean="0"/>
              <a:t>result &lt;- </a:t>
            </a:r>
            <a:r>
              <a:rPr lang="en-US" dirty="0" err="1" smtClean="0"/>
              <a:t>data.frame</a:t>
            </a:r>
            <a:r>
              <a:rPr lang="en-US" dirty="0" smtClean="0"/>
              <a:t>(</a:t>
            </a:r>
            <a:r>
              <a:rPr lang="en-US" dirty="0" err="1" smtClean="0"/>
              <a:t>emp.data$emp_name,emp.data$salary</a:t>
            </a:r>
            <a:r>
              <a:rPr lang="en-US" dirty="0" smtClean="0"/>
              <a:t>)</a:t>
            </a:r>
          </a:p>
          <a:p>
            <a:pPr marL="0" indent="0">
              <a:buNone/>
            </a:pPr>
            <a:r>
              <a:rPr lang="en-US" dirty="0" smtClean="0"/>
              <a:t>print(result)</a:t>
            </a:r>
          </a:p>
          <a:p>
            <a:endParaRPr lang="th-TH" dirty="0"/>
          </a:p>
        </p:txBody>
      </p:sp>
      <p:sp>
        <p:nvSpPr>
          <p:cNvPr id="4" name="ตัวแทนวันที่ 3"/>
          <p:cNvSpPr>
            <a:spLocks noGrp="1"/>
          </p:cNvSpPr>
          <p:nvPr>
            <p:ph type="dt" sz="half" idx="10"/>
          </p:nvPr>
        </p:nvSpPr>
        <p:spPr/>
        <p:txBody>
          <a:bodyPr/>
          <a:lstStyle/>
          <a:p>
            <a:fld id="{39DE7EB4-350C-48DB-B3CF-D3734E9DA84F}"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747119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Extract the first two rows and then all columns</a:t>
            </a:r>
            <a:br>
              <a:rPr lang="en-US" dirty="0" smtClean="0"/>
            </a:br>
            <a:endParaRPr lang="th-TH" dirty="0"/>
          </a:p>
        </p:txBody>
      </p:sp>
      <p:sp>
        <p:nvSpPr>
          <p:cNvPr id="3" name="ตัวแทนเนื้อหา 2"/>
          <p:cNvSpPr>
            <a:spLocks noGrp="1"/>
          </p:cNvSpPr>
          <p:nvPr>
            <p:ph idx="1"/>
          </p:nvPr>
        </p:nvSpPr>
        <p:spPr/>
        <p:txBody>
          <a:bodyPr>
            <a:normAutofit fontScale="62500" lnSpcReduction="20000"/>
          </a:bodyPr>
          <a:lstStyle/>
          <a:p>
            <a:pPr marL="0" indent="0">
              <a:buNone/>
            </a:pPr>
            <a:r>
              <a:rPr lang="en-US" dirty="0" smtClean="0"/>
              <a:t># Create the data frame.</a:t>
            </a:r>
          </a:p>
          <a:p>
            <a:pPr marL="0" indent="0">
              <a:buNone/>
            </a:pPr>
            <a:r>
              <a:rPr lang="en-US" dirty="0" err="1" smtClean="0"/>
              <a:t>emp.data</a:t>
            </a:r>
            <a:r>
              <a:rPr lang="en-US" dirty="0" smtClean="0"/>
              <a:t> &lt;- </a:t>
            </a:r>
            <a:r>
              <a:rPr lang="en-US" dirty="0" err="1" smtClean="0"/>
              <a:t>data.frame</a:t>
            </a:r>
            <a:r>
              <a:rPr lang="en-US" dirty="0" smtClean="0"/>
              <a:t>(</a:t>
            </a:r>
          </a:p>
          <a:p>
            <a:pPr marL="0" indent="0">
              <a:buNone/>
            </a:pPr>
            <a:r>
              <a:rPr lang="en-US" dirty="0" smtClean="0"/>
              <a:t>   </a:t>
            </a:r>
            <a:r>
              <a:rPr lang="en-US" dirty="0" err="1" smtClean="0"/>
              <a:t>emp_id</a:t>
            </a:r>
            <a:r>
              <a:rPr lang="en-US" dirty="0" smtClean="0"/>
              <a:t> = c (1:5),</a:t>
            </a:r>
          </a:p>
          <a:p>
            <a:pPr marL="0" indent="0">
              <a:buNone/>
            </a:pPr>
            <a:r>
              <a:rPr lang="en-US" dirty="0" smtClean="0"/>
              <a:t>   </a:t>
            </a:r>
            <a:r>
              <a:rPr lang="en-US" dirty="0" err="1" smtClean="0"/>
              <a:t>emp_name</a:t>
            </a:r>
            <a:r>
              <a:rPr lang="en-US" dirty="0" smtClean="0"/>
              <a:t> = c("</a:t>
            </a:r>
            <a:r>
              <a:rPr lang="en-US" dirty="0" err="1" smtClean="0"/>
              <a:t>Rick","Dan","Michelle","Ryan","Gary</a:t>
            </a:r>
            <a:r>
              <a:rPr lang="en-US" dirty="0" smtClean="0"/>
              <a:t>"),</a:t>
            </a:r>
          </a:p>
          <a:p>
            <a:pPr marL="0" indent="0">
              <a:buNone/>
            </a:pPr>
            <a:r>
              <a:rPr lang="en-US" dirty="0" smtClean="0"/>
              <a:t>   salary = c(623.3,515.2,611.0,729.0,843.25),</a:t>
            </a:r>
          </a:p>
          <a:p>
            <a:pPr marL="0" indent="0">
              <a:buNone/>
            </a:pPr>
            <a:r>
              <a:rPr lang="en-US" dirty="0" smtClean="0"/>
              <a:t>   </a:t>
            </a:r>
          </a:p>
          <a:p>
            <a:pPr marL="0" indent="0">
              <a:buNone/>
            </a:pPr>
            <a:r>
              <a:rPr lang="en-US" dirty="0" smtClean="0"/>
              <a:t>   </a:t>
            </a:r>
            <a:r>
              <a:rPr lang="en-US" dirty="0" err="1" smtClean="0"/>
              <a:t>start_date</a:t>
            </a:r>
            <a:r>
              <a:rPr lang="en-US" dirty="0" smtClean="0"/>
              <a:t> = </a:t>
            </a:r>
            <a:r>
              <a:rPr lang="en-US" dirty="0" err="1" smtClean="0"/>
              <a:t>as.Date</a:t>
            </a:r>
            <a:r>
              <a:rPr lang="en-US" dirty="0" smtClean="0"/>
              <a:t>(c("2012-01-01", "2013-09-23", "2014-11-15", "2014-05-11",</a:t>
            </a:r>
          </a:p>
          <a:p>
            <a:pPr marL="0" indent="0">
              <a:buNone/>
            </a:pPr>
            <a:r>
              <a:rPr lang="en-US" dirty="0" smtClean="0"/>
              <a:t>      "2015-03-27")),</a:t>
            </a:r>
          </a:p>
          <a:p>
            <a:pPr marL="0" indent="0">
              <a:buNone/>
            </a:pPr>
            <a:r>
              <a:rPr lang="en-US" dirty="0" smtClean="0"/>
              <a:t>   </a:t>
            </a:r>
            <a:r>
              <a:rPr lang="en-US" dirty="0" err="1" smtClean="0"/>
              <a:t>stringsAsFactors</a:t>
            </a:r>
            <a:r>
              <a:rPr lang="en-US" dirty="0" smtClean="0"/>
              <a:t> = FALSE</a:t>
            </a:r>
          </a:p>
          <a:p>
            <a:pPr marL="0" indent="0">
              <a:buNone/>
            </a:pPr>
            <a:r>
              <a:rPr lang="en-US" dirty="0" smtClean="0"/>
              <a:t>)</a:t>
            </a:r>
          </a:p>
          <a:p>
            <a:pPr marL="0" indent="0">
              <a:buNone/>
            </a:pPr>
            <a:r>
              <a:rPr lang="en-US" dirty="0" smtClean="0"/>
              <a:t># Extract first two rows.</a:t>
            </a:r>
          </a:p>
          <a:p>
            <a:pPr marL="0" indent="0">
              <a:buNone/>
            </a:pPr>
            <a:r>
              <a:rPr lang="en-US" dirty="0" smtClean="0"/>
              <a:t>result &lt;- </a:t>
            </a:r>
            <a:r>
              <a:rPr lang="en-US" dirty="0" err="1" smtClean="0"/>
              <a:t>emp.data</a:t>
            </a:r>
            <a:r>
              <a:rPr lang="en-US" dirty="0" smtClean="0"/>
              <a:t>[1:2,]</a:t>
            </a:r>
          </a:p>
          <a:p>
            <a:pPr marL="0" indent="0">
              <a:buNone/>
            </a:pPr>
            <a:r>
              <a:rPr lang="en-US" dirty="0" smtClean="0"/>
              <a:t>print(result)</a:t>
            </a:r>
          </a:p>
          <a:p>
            <a:endParaRPr lang="th-TH" dirty="0"/>
          </a:p>
        </p:txBody>
      </p:sp>
      <p:sp>
        <p:nvSpPr>
          <p:cNvPr id="4" name="ตัวแทนวันที่ 3"/>
          <p:cNvSpPr>
            <a:spLocks noGrp="1"/>
          </p:cNvSpPr>
          <p:nvPr>
            <p:ph type="dt" sz="half" idx="10"/>
          </p:nvPr>
        </p:nvSpPr>
        <p:spPr/>
        <p:txBody>
          <a:bodyPr/>
          <a:lstStyle/>
          <a:p>
            <a:fld id="{E3050368-43C8-4117-8590-E01BD5615F0F}"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931649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Expand Data Frame</a:t>
            </a:r>
            <a:br>
              <a:rPr lang="en-US" dirty="0" smtClean="0"/>
            </a:br>
            <a:endParaRPr lang="th-TH" dirty="0"/>
          </a:p>
        </p:txBody>
      </p:sp>
      <p:sp>
        <p:nvSpPr>
          <p:cNvPr id="3" name="ตัวแทนเนื้อหา 2"/>
          <p:cNvSpPr>
            <a:spLocks noGrp="1"/>
          </p:cNvSpPr>
          <p:nvPr>
            <p:ph idx="1"/>
          </p:nvPr>
        </p:nvSpPr>
        <p:spPr>
          <a:xfrm>
            <a:off x="611560" y="908720"/>
            <a:ext cx="8075240" cy="5832648"/>
          </a:xfrm>
        </p:spPr>
        <p:txBody>
          <a:bodyPr>
            <a:normAutofit fontScale="62500" lnSpcReduction="20000"/>
          </a:bodyPr>
          <a:lstStyle/>
          <a:p>
            <a:pPr marL="0" indent="0">
              <a:buNone/>
            </a:pPr>
            <a:r>
              <a:rPr lang="en-US" dirty="0" smtClean="0"/>
              <a:t>A data frame can be expanded by adding columns and rows.</a:t>
            </a:r>
          </a:p>
          <a:p>
            <a:pPr marL="0" indent="0">
              <a:buNone/>
            </a:pPr>
            <a:r>
              <a:rPr lang="en-US" dirty="0" smtClean="0"/>
              <a:t>Add Column</a:t>
            </a:r>
          </a:p>
          <a:p>
            <a:pPr marL="0" indent="0">
              <a:buNone/>
            </a:pPr>
            <a:r>
              <a:rPr lang="en-US" dirty="0" smtClean="0"/>
              <a:t>Just add the column vector using a new column name.</a:t>
            </a:r>
          </a:p>
          <a:p>
            <a:pPr marL="0" indent="0">
              <a:buNone/>
            </a:pPr>
            <a:r>
              <a:rPr lang="en-US" dirty="0" smtClean="0"/>
              <a:t># Create the data frame.</a:t>
            </a:r>
          </a:p>
          <a:p>
            <a:pPr marL="0" indent="0">
              <a:buNone/>
            </a:pPr>
            <a:r>
              <a:rPr lang="en-US" dirty="0" err="1" smtClean="0"/>
              <a:t>emp.data</a:t>
            </a:r>
            <a:r>
              <a:rPr lang="en-US" dirty="0" smtClean="0"/>
              <a:t> &lt;- </a:t>
            </a:r>
            <a:r>
              <a:rPr lang="en-US" dirty="0" err="1" smtClean="0"/>
              <a:t>data.frame</a:t>
            </a:r>
            <a:r>
              <a:rPr lang="en-US" dirty="0" smtClean="0"/>
              <a:t>(</a:t>
            </a:r>
          </a:p>
          <a:p>
            <a:pPr marL="0" indent="0">
              <a:buNone/>
            </a:pPr>
            <a:r>
              <a:rPr lang="en-US" dirty="0" smtClean="0"/>
              <a:t>   </a:t>
            </a:r>
            <a:r>
              <a:rPr lang="en-US" dirty="0" err="1" smtClean="0"/>
              <a:t>emp_id</a:t>
            </a:r>
            <a:r>
              <a:rPr lang="en-US" dirty="0" smtClean="0"/>
              <a:t> = c (1:5), </a:t>
            </a:r>
          </a:p>
          <a:p>
            <a:pPr marL="0" indent="0">
              <a:buNone/>
            </a:pPr>
            <a:r>
              <a:rPr lang="en-US" dirty="0" smtClean="0"/>
              <a:t>   </a:t>
            </a:r>
            <a:r>
              <a:rPr lang="en-US" dirty="0" err="1" smtClean="0"/>
              <a:t>emp_name</a:t>
            </a:r>
            <a:r>
              <a:rPr lang="en-US" dirty="0" smtClean="0"/>
              <a:t> = c("</a:t>
            </a:r>
            <a:r>
              <a:rPr lang="en-US" dirty="0" err="1" smtClean="0"/>
              <a:t>Rick","Dan","Michelle","Ryan","Gary</a:t>
            </a:r>
            <a:r>
              <a:rPr lang="en-US" dirty="0" smtClean="0"/>
              <a:t>"),</a:t>
            </a:r>
          </a:p>
          <a:p>
            <a:pPr marL="0" indent="0">
              <a:buNone/>
            </a:pPr>
            <a:r>
              <a:rPr lang="en-US" dirty="0" smtClean="0"/>
              <a:t>   salary = c(623.3,515.2,611.0,729.0,843.25), </a:t>
            </a:r>
          </a:p>
          <a:p>
            <a:pPr marL="0" indent="0">
              <a:buNone/>
            </a:pPr>
            <a:r>
              <a:rPr lang="en-US" dirty="0" smtClean="0"/>
              <a:t>   </a:t>
            </a:r>
          </a:p>
          <a:p>
            <a:pPr marL="0" indent="0">
              <a:buNone/>
            </a:pPr>
            <a:r>
              <a:rPr lang="en-US" dirty="0" smtClean="0"/>
              <a:t>   </a:t>
            </a:r>
            <a:r>
              <a:rPr lang="en-US" dirty="0" err="1" smtClean="0"/>
              <a:t>start_date</a:t>
            </a:r>
            <a:r>
              <a:rPr lang="en-US" dirty="0" smtClean="0"/>
              <a:t> = </a:t>
            </a:r>
            <a:r>
              <a:rPr lang="en-US" dirty="0" err="1" smtClean="0"/>
              <a:t>as.Date</a:t>
            </a:r>
            <a:r>
              <a:rPr lang="en-US" dirty="0" smtClean="0"/>
              <a:t>(c("2012-01-01", "2013-09-23", "2014-11-15", "2014-05-11",</a:t>
            </a:r>
          </a:p>
          <a:p>
            <a:pPr marL="0" indent="0">
              <a:buNone/>
            </a:pPr>
            <a:r>
              <a:rPr lang="en-US" dirty="0" smtClean="0"/>
              <a:t>      "2015-03-27")),</a:t>
            </a:r>
          </a:p>
          <a:p>
            <a:pPr marL="0" indent="0">
              <a:buNone/>
            </a:pPr>
            <a:r>
              <a:rPr lang="en-US" dirty="0" smtClean="0"/>
              <a:t>   </a:t>
            </a:r>
            <a:r>
              <a:rPr lang="en-US" dirty="0" err="1" smtClean="0"/>
              <a:t>stringsAsFactors</a:t>
            </a:r>
            <a:r>
              <a:rPr lang="en-US" dirty="0" smtClean="0"/>
              <a:t> = FALSE</a:t>
            </a:r>
          </a:p>
          <a:p>
            <a:pPr marL="0" indent="0">
              <a:buNone/>
            </a:pPr>
            <a:r>
              <a:rPr lang="en-US" dirty="0" smtClean="0"/>
              <a:t>)</a:t>
            </a:r>
          </a:p>
          <a:p>
            <a:pPr marL="0" indent="0">
              <a:buNone/>
            </a:pPr>
            <a:endParaRPr lang="en-US" dirty="0" smtClean="0"/>
          </a:p>
          <a:p>
            <a:pPr marL="0" indent="0">
              <a:buNone/>
            </a:pPr>
            <a:r>
              <a:rPr lang="en-US" dirty="0" smtClean="0"/>
              <a:t># Add the "</a:t>
            </a:r>
            <a:r>
              <a:rPr lang="en-US" dirty="0" err="1" smtClean="0"/>
              <a:t>dept</a:t>
            </a:r>
            <a:r>
              <a:rPr lang="en-US" dirty="0" smtClean="0"/>
              <a:t>" </a:t>
            </a:r>
            <a:r>
              <a:rPr lang="en-US" dirty="0" err="1" smtClean="0"/>
              <a:t>coulmn</a:t>
            </a:r>
            <a:r>
              <a:rPr lang="en-US" dirty="0" smtClean="0"/>
              <a:t>.</a:t>
            </a:r>
          </a:p>
          <a:p>
            <a:pPr marL="0" indent="0">
              <a:buNone/>
            </a:pPr>
            <a:r>
              <a:rPr lang="en-US" dirty="0" err="1" smtClean="0"/>
              <a:t>emp.data$dept</a:t>
            </a:r>
            <a:r>
              <a:rPr lang="en-US" dirty="0" smtClean="0"/>
              <a:t> &lt;- c("</a:t>
            </a:r>
            <a:r>
              <a:rPr lang="en-US" dirty="0" err="1" smtClean="0"/>
              <a:t>IT","Operations","IT","HR","Finance</a:t>
            </a:r>
            <a:r>
              <a:rPr lang="en-US" dirty="0" smtClean="0"/>
              <a:t>")</a:t>
            </a:r>
          </a:p>
          <a:p>
            <a:pPr marL="0" indent="0">
              <a:buNone/>
            </a:pPr>
            <a:r>
              <a:rPr lang="en-US" dirty="0" smtClean="0"/>
              <a:t>v &lt;- </a:t>
            </a:r>
            <a:r>
              <a:rPr lang="en-US" dirty="0" err="1" smtClean="0"/>
              <a:t>emp.data</a:t>
            </a:r>
            <a:endParaRPr lang="en-US" dirty="0" smtClean="0"/>
          </a:p>
          <a:p>
            <a:pPr marL="0" indent="0">
              <a:buNone/>
            </a:pPr>
            <a:r>
              <a:rPr lang="en-US" dirty="0" smtClean="0"/>
              <a:t>print(v)</a:t>
            </a:r>
          </a:p>
          <a:p>
            <a:endParaRPr lang="th-TH" dirty="0"/>
          </a:p>
        </p:txBody>
      </p:sp>
      <p:sp>
        <p:nvSpPr>
          <p:cNvPr id="4" name="ตัวแทนวันที่ 3"/>
          <p:cNvSpPr>
            <a:spLocks noGrp="1"/>
          </p:cNvSpPr>
          <p:nvPr>
            <p:ph type="dt" sz="half" idx="10"/>
          </p:nvPr>
        </p:nvSpPr>
        <p:spPr/>
        <p:txBody>
          <a:bodyPr/>
          <a:lstStyle/>
          <a:p>
            <a:fld id="{99E49DE3-7759-407D-8AE7-116622930008}"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7863877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a:t>Add Row</a:t>
            </a:r>
            <a:r>
              <a:rPr lang="en-US" b="1" dirty="0"/>
              <a:t/>
            </a:r>
            <a:br>
              <a:rPr lang="en-US" b="1" dirty="0"/>
            </a:br>
            <a:endParaRPr lang="th-TH" dirty="0"/>
          </a:p>
        </p:txBody>
      </p:sp>
      <p:sp>
        <p:nvSpPr>
          <p:cNvPr id="3" name="ตัวแทนเนื้อหา 2"/>
          <p:cNvSpPr>
            <a:spLocks noGrp="1"/>
          </p:cNvSpPr>
          <p:nvPr>
            <p:ph idx="1"/>
          </p:nvPr>
        </p:nvSpPr>
        <p:spPr>
          <a:xfrm>
            <a:off x="539552" y="764704"/>
            <a:ext cx="8147248" cy="5904656"/>
          </a:xfrm>
        </p:spPr>
        <p:txBody>
          <a:bodyPr>
            <a:normAutofit fontScale="47500" lnSpcReduction="20000"/>
          </a:bodyPr>
          <a:lstStyle/>
          <a:p>
            <a:pPr marL="0" indent="0">
              <a:buNone/>
            </a:pPr>
            <a:r>
              <a:rPr lang="en-US" dirty="0" smtClean="0"/>
              <a:t># Create the first data frame.</a:t>
            </a:r>
          </a:p>
          <a:p>
            <a:pPr marL="0" indent="0">
              <a:buNone/>
            </a:pPr>
            <a:r>
              <a:rPr lang="en-US" dirty="0" err="1" smtClean="0"/>
              <a:t>emp.data</a:t>
            </a:r>
            <a:r>
              <a:rPr lang="en-US" dirty="0" smtClean="0"/>
              <a:t> &lt;- </a:t>
            </a:r>
            <a:r>
              <a:rPr lang="en-US" dirty="0" err="1" smtClean="0"/>
              <a:t>data.frame</a:t>
            </a:r>
            <a:r>
              <a:rPr lang="en-US" dirty="0" smtClean="0"/>
              <a:t>(</a:t>
            </a:r>
          </a:p>
          <a:p>
            <a:pPr marL="0" indent="0">
              <a:buNone/>
            </a:pPr>
            <a:r>
              <a:rPr lang="en-US" dirty="0" smtClean="0"/>
              <a:t>   </a:t>
            </a:r>
            <a:r>
              <a:rPr lang="en-US" dirty="0" err="1" smtClean="0"/>
              <a:t>emp_id</a:t>
            </a:r>
            <a:r>
              <a:rPr lang="en-US" dirty="0" smtClean="0"/>
              <a:t> = c (1:5), </a:t>
            </a:r>
          </a:p>
          <a:p>
            <a:pPr marL="0" indent="0">
              <a:buNone/>
            </a:pPr>
            <a:r>
              <a:rPr lang="en-US" dirty="0" smtClean="0"/>
              <a:t>   </a:t>
            </a:r>
            <a:r>
              <a:rPr lang="en-US" dirty="0" err="1" smtClean="0"/>
              <a:t>emp_name</a:t>
            </a:r>
            <a:r>
              <a:rPr lang="en-US" dirty="0" smtClean="0"/>
              <a:t> = c("</a:t>
            </a:r>
            <a:r>
              <a:rPr lang="en-US" dirty="0" err="1" smtClean="0"/>
              <a:t>Rick","Dan","Michelle","Ryan","Gary</a:t>
            </a:r>
            <a:r>
              <a:rPr lang="en-US" dirty="0" smtClean="0"/>
              <a:t>"),</a:t>
            </a:r>
          </a:p>
          <a:p>
            <a:pPr marL="0" indent="0">
              <a:buNone/>
            </a:pPr>
            <a:r>
              <a:rPr lang="en-US" dirty="0" smtClean="0"/>
              <a:t>   salary = c(623.3,515.2,611.0,729.0,843.25), </a:t>
            </a:r>
          </a:p>
          <a:p>
            <a:pPr marL="0" indent="0">
              <a:buNone/>
            </a:pPr>
            <a:r>
              <a:rPr lang="en-US" dirty="0" smtClean="0"/>
              <a:t>   </a:t>
            </a:r>
          </a:p>
          <a:p>
            <a:pPr marL="0" indent="0">
              <a:buNone/>
            </a:pPr>
            <a:r>
              <a:rPr lang="en-US" dirty="0" smtClean="0"/>
              <a:t>   </a:t>
            </a:r>
            <a:r>
              <a:rPr lang="en-US" dirty="0" err="1" smtClean="0"/>
              <a:t>start_date</a:t>
            </a:r>
            <a:r>
              <a:rPr lang="en-US" dirty="0" smtClean="0"/>
              <a:t> = </a:t>
            </a:r>
            <a:r>
              <a:rPr lang="en-US" dirty="0" err="1" smtClean="0"/>
              <a:t>as.Date</a:t>
            </a:r>
            <a:r>
              <a:rPr lang="en-US" dirty="0" smtClean="0"/>
              <a:t>(c("2012-01-01", "2013-09-23", "2014-11-15", "2014-05-11",</a:t>
            </a:r>
          </a:p>
          <a:p>
            <a:pPr marL="0" indent="0">
              <a:buNone/>
            </a:pPr>
            <a:r>
              <a:rPr lang="en-US" dirty="0" smtClean="0"/>
              <a:t>      "2015-03-27")),</a:t>
            </a:r>
          </a:p>
          <a:p>
            <a:pPr marL="0" indent="0">
              <a:buNone/>
            </a:pPr>
            <a:r>
              <a:rPr lang="en-US" dirty="0" smtClean="0"/>
              <a:t>   </a:t>
            </a:r>
            <a:r>
              <a:rPr lang="en-US" dirty="0" err="1" smtClean="0"/>
              <a:t>dept</a:t>
            </a:r>
            <a:r>
              <a:rPr lang="en-US" dirty="0" smtClean="0"/>
              <a:t> = c("</a:t>
            </a:r>
            <a:r>
              <a:rPr lang="en-US" dirty="0" err="1" smtClean="0"/>
              <a:t>IT","Operations","IT","HR","Finance</a:t>
            </a:r>
            <a:r>
              <a:rPr lang="en-US" dirty="0" smtClean="0"/>
              <a:t>"),</a:t>
            </a:r>
          </a:p>
          <a:p>
            <a:pPr marL="0" indent="0">
              <a:buNone/>
            </a:pPr>
            <a:r>
              <a:rPr lang="en-US" dirty="0" smtClean="0"/>
              <a:t>   </a:t>
            </a:r>
            <a:r>
              <a:rPr lang="en-US" dirty="0" err="1" smtClean="0"/>
              <a:t>stringsAsFactors</a:t>
            </a:r>
            <a:r>
              <a:rPr lang="en-US" dirty="0" smtClean="0"/>
              <a:t> = FALSE</a:t>
            </a:r>
          </a:p>
          <a:p>
            <a:pPr marL="0" indent="0">
              <a:buNone/>
            </a:pPr>
            <a:r>
              <a:rPr lang="en-US" dirty="0" smtClean="0"/>
              <a:t>)</a:t>
            </a:r>
          </a:p>
          <a:p>
            <a:pPr marL="0" indent="0">
              <a:buNone/>
            </a:pPr>
            <a:endParaRPr lang="en-US" dirty="0" smtClean="0"/>
          </a:p>
          <a:p>
            <a:pPr marL="0" indent="0">
              <a:buNone/>
            </a:pPr>
            <a:r>
              <a:rPr lang="en-US" dirty="0" smtClean="0"/>
              <a:t># Create the second data frame</a:t>
            </a:r>
          </a:p>
          <a:p>
            <a:pPr marL="0" indent="0">
              <a:buNone/>
            </a:pPr>
            <a:r>
              <a:rPr lang="en-US" dirty="0" err="1" smtClean="0"/>
              <a:t>emp.newdata</a:t>
            </a:r>
            <a:r>
              <a:rPr lang="en-US" dirty="0" smtClean="0"/>
              <a:t> &lt;- 	</a:t>
            </a:r>
            <a:r>
              <a:rPr lang="en-US" dirty="0" err="1" smtClean="0"/>
              <a:t>data.frame</a:t>
            </a:r>
            <a:r>
              <a:rPr lang="en-US" dirty="0" smtClean="0"/>
              <a:t>(</a:t>
            </a:r>
          </a:p>
          <a:p>
            <a:pPr marL="0" indent="0">
              <a:buNone/>
            </a:pPr>
            <a:r>
              <a:rPr lang="en-US" dirty="0" smtClean="0"/>
              <a:t>   </a:t>
            </a:r>
            <a:r>
              <a:rPr lang="en-US" dirty="0" err="1" smtClean="0"/>
              <a:t>emp_id</a:t>
            </a:r>
            <a:r>
              <a:rPr lang="en-US" dirty="0" smtClean="0"/>
              <a:t> = c (6:8), </a:t>
            </a:r>
          </a:p>
          <a:p>
            <a:pPr marL="0" indent="0">
              <a:buNone/>
            </a:pPr>
            <a:r>
              <a:rPr lang="en-US" dirty="0" smtClean="0"/>
              <a:t>   </a:t>
            </a:r>
            <a:r>
              <a:rPr lang="en-US" dirty="0" err="1" smtClean="0"/>
              <a:t>emp_name</a:t>
            </a:r>
            <a:r>
              <a:rPr lang="en-US" dirty="0" smtClean="0"/>
              <a:t> = c("</a:t>
            </a:r>
            <a:r>
              <a:rPr lang="en-US" dirty="0" err="1" smtClean="0"/>
              <a:t>Rasmi</a:t>
            </a:r>
            <a:r>
              <a:rPr lang="en-US" dirty="0" smtClean="0"/>
              <a:t>","</a:t>
            </a:r>
            <a:r>
              <a:rPr lang="en-US" dirty="0" err="1" smtClean="0"/>
              <a:t>Pranab</a:t>
            </a:r>
            <a:r>
              <a:rPr lang="en-US" dirty="0" smtClean="0"/>
              <a:t>","</a:t>
            </a:r>
            <a:r>
              <a:rPr lang="en-US" dirty="0" err="1" smtClean="0"/>
              <a:t>Tusar</a:t>
            </a:r>
            <a:r>
              <a:rPr lang="en-US" dirty="0" smtClean="0"/>
              <a:t>"),</a:t>
            </a:r>
          </a:p>
          <a:p>
            <a:pPr marL="0" indent="0">
              <a:buNone/>
            </a:pPr>
            <a:r>
              <a:rPr lang="en-US" dirty="0" smtClean="0"/>
              <a:t>   salary = c(578.0,722.5,632.8), </a:t>
            </a:r>
          </a:p>
          <a:p>
            <a:pPr marL="0" indent="0">
              <a:buNone/>
            </a:pPr>
            <a:r>
              <a:rPr lang="en-US" dirty="0" smtClean="0"/>
              <a:t>   </a:t>
            </a:r>
            <a:r>
              <a:rPr lang="en-US" dirty="0" err="1" smtClean="0"/>
              <a:t>start_date</a:t>
            </a:r>
            <a:r>
              <a:rPr lang="en-US" dirty="0" smtClean="0"/>
              <a:t> = </a:t>
            </a:r>
            <a:r>
              <a:rPr lang="en-US" dirty="0" err="1" smtClean="0"/>
              <a:t>as.Date</a:t>
            </a:r>
            <a:r>
              <a:rPr lang="en-US" dirty="0" smtClean="0"/>
              <a:t>(c("2013-05-21","2013-07-30","2014-06-17")),</a:t>
            </a:r>
          </a:p>
          <a:p>
            <a:pPr marL="0" indent="0">
              <a:buNone/>
            </a:pPr>
            <a:r>
              <a:rPr lang="en-US" dirty="0" smtClean="0"/>
              <a:t>   </a:t>
            </a:r>
            <a:r>
              <a:rPr lang="en-US" dirty="0" err="1" smtClean="0"/>
              <a:t>dept</a:t>
            </a:r>
            <a:r>
              <a:rPr lang="en-US" dirty="0" smtClean="0"/>
              <a:t> = c("IT","Operations","</a:t>
            </a:r>
            <a:r>
              <a:rPr lang="en-US" dirty="0" err="1" smtClean="0"/>
              <a:t>Fianance</a:t>
            </a:r>
            <a:r>
              <a:rPr lang="en-US" dirty="0" smtClean="0"/>
              <a:t>"),</a:t>
            </a:r>
          </a:p>
          <a:p>
            <a:pPr marL="0" indent="0">
              <a:buNone/>
            </a:pPr>
            <a:r>
              <a:rPr lang="en-US" dirty="0" smtClean="0"/>
              <a:t>   </a:t>
            </a:r>
            <a:r>
              <a:rPr lang="en-US" dirty="0" err="1" smtClean="0"/>
              <a:t>stringsAsFactors</a:t>
            </a:r>
            <a:r>
              <a:rPr lang="en-US" dirty="0" smtClean="0"/>
              <a:t> = FALSE</a:t>
            </a:r>
          </a:p>
          <a:p>
            <a:pPr marL="0" indent="0">
              <a:buNone/>
            </a:pPr>
            <a:r>
              <a:rPr lang="en-US" dirty="0" smtClean="0"/>
              <a:t>)</a:t>
            </a:r>
          </a:p>
          <a:p>
            <a:pPr marL="0" indent="0">
              <a:buNone/>
            </a:pPr>
            <a:endParaRPr lang="en-US" dirty="0" smtClean="0"/>
          </a:p>
          <a:p>
            <a:pPr marL="0" indent="0">
              <a:buNone/>
            </a:pPr>
            <a:r>
              <a:rPr lang="en-US" dirty="0" smtClean="0"/>
              <a:t># Bind the two data frames.</a:t>
            </a:r>
          </a:p>
          <a:p>
            <a:pPr marL="0" indent="0">
              <a:buNone/>
            </a:pPr>
            <a:r>
              <a:rPr lang="en-US" dirty="0" err="1" smtClean="0"/>
              <a:t>emp.finaldata</a:t>
            </a:r>
            <a:r>
              <a:rPr lang="en-US" dirty="0" smtClean="0"/>
              <a:t> &lt;- </a:t>
            </a:r>
            <a:r>
              <a:rPr lang="en-US" dirty="0" err="1" smtClean="0"/>
              <a:t>rbind</a:t>
            </a:r>
            <a:r>
              <a:rPr lang="en-US" dirty="0" smtClean="0"/>
              <a:t>(</a:t>
            </a:r>
            <a:r>
              <a:rPr lang="en-US" dirty="0" err="1" smtClean="0"/>
              <a:t>emp.data,emp.newdata</a:t>
            </a:r>
            <a:r>
              <a:rPr lang="en-US" dirty="0" smtClean="0"/>
              <a:t>)</a:t>
            </a:r>
          </a:p>
          <a:p>
            <a:pPr marL="0" indent="0">
              <a:buNone/>
            </a:pPr>
            <a:r>
              <a:rPr lang="en-US" dirty="0" smtClean="0"/>
              <a:t>print(</a:t>
            </a:r>
            <a:r>
              <a:rPr lang="en-US" dirty="0" err="1" smtClean="0"/>
              <a:t>emp.finaldata</a:t>
            </a:r>
            <a:r>
              <a:rPr lang="en-US" dirty="0" smtClean="0"/>
              <a:t>)</a:t>
            </a:r>
          </a:p>
          <a:p>
            <a:endParaRPr lang="th-TH" dirty="0"/>
          </a:p>
        </p:txBody>
      </p:sp>
      <p:sp>
        <p:nvSpPr>
          <p:cNvPr id="4" name="ตัวแทนวันที่ 3"/>
          <p:cNvSpPr>
            <a:spLocks noGrp="1"/>
          </p:cNvSpPr>
          <p:nvPr>
            <p:ph type="dt" sz="half" idx="10"/>
          </p:nvPr>
        </p:nvSpPr>
        <p:spPr/>
        <p:txBody>
          <a:bodyPr/>
          <a:lstStyle/>
          <a:p>
            <a:fld id="{33FF3AFE-7627-47F6-8F85-F58E00958068}"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3877365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a:t>Variable Assignment</a:t>
            </a:r>
            <a:r>
              <a:rPr lang="en-US" dirty="0"/>
              <a:t/>
            </a:r>
            <a:br>
              <a:rPr lang="en-US" dirty="0"/>
            </a:br>
            <a:endParaRPr lang="th-TH" dirty="0"/>
          </a:p>
        </p:txBody>
      </p:sp>
      <p:sp>
        <p:nvSpPr>
          <p:cNvPr id="3" name="ตัวแทนเนื้อหา 2"/>
          <p:cNvSpPr>
            <a:spLocks noGrp="1"/>
          </p:cNvSpPr>
          <p:nvPr>
            <p:ph idx="1"/>
          </p:nvPr>
        </p:nvSpPr>
        <p:spPr>
          <a:xfrm>
            <a:off x="539552" y="980728"/>
            <a:ext cx="8496944" cy="5760640"/>
          </a:xfrm>
        </p:spPr>
        <p:txBody>
          <a:bodyPr>
            <a:normAutofit fontScale="55000" lnSpcReduction="20000"/>
          </a:bodyPr>
          <a:lstStyle/>
          <a:p>
            <a:pPr marL="0" indent="0">
              <a:buNone/>
            </a:pPr>
            <a:r>
              <a:rPr lang="en-US" dirty="0" smtClean="0"/>
              <a:t>The variables can be assigned values using leftward, rightward and equal to operator. The values of the variables can be printed using print() or cat()function. The cat() function combines multiple items into a continuous print output.</a:t>
            </a:r>
          </a:p>
          <a:p>
            <a:pPr marL="0" indent="0">
              <a:buNone/>
            </a:pPr>
            <a:r>
              <a:rPr lang="en-US" dirty="0" smtClean="0"/>
              <a:t># Assignment using equal operator.</a:t>
            </a:r>
          </a:p>
          <a:p>
            <a:pPr marL="0" indent="0">
              <a:buNone/>
            </a:pPr>
            <a:r>
              <a:rPr lang="en-US" dirty="0" smtClean="0"/>
              <a:t>var.1 = c(0,1,2,3)           </a:t>
            </a:r>
          </a:p>
          <a:p>
            <a:pPr marL="0" indent="0">
              <a:buNone/>
            </a:pPr>
            <a:endParaRPr lang="en-US" dirty="0" smtClean="0"/>
          </a:p>
          <a:p>
            <a:pPr marL="0" indent="0">
              <a:buNone/>
            </a:pPr>
            <a:r>
              <a:rPr lang="en-US" dirty="0" smtClean="0"/>
              <a:t># Assignment using leftward operator.</a:t>
            </a:r>
          </a:p>
          <a:p>
            <a:pPr marL="0" indent="0">
              <a:buNone/>
            </a:pPr>
            <a:r>
              <a:rPr lang="en-US" dirty="0" smtClean="0"/>
              <a:t>var.2 &lt;- c("</a:t>
            </a:r>
            <a:r>
              <a:rPr lang="en-US" dirty="0" err="1" smtClean="0"/>
              <a:t>learn","R</a:t>
            </a:r>
            <a:r>
              <a:rPr lang="en-US" dirty="0" smtClean="0"/>
              <a:t>")   </a:t>
            </a:r>
          </a:p>
          <a:p>
            <a:pPr marL="0" indent="0">
              <a:buNone/>
            </a:pPr>
            <a:endParaRPr lang="en-US" dirty="0" smtClean="0"/>
          </a:p>
          <a:p>
            <a:pPr marL="0" indent="0">
              <a:buNone/>
            </a:pPr>
            <a:r>
              <a:rPr lang="en-US" dirty="0" smtClean="0"/>
              <a:t># Assignment using rightward operator.   </a:t>
            </a:r>
          </a:p>
          <a:p>
            <a:pPr marL="0" indent="0">
              <a:buNone/>
            </a:pPr>
            <a:r>
              <a:rPr lang="en-US" dirty="0" smtClean="0"/>
              <a:t>c(TRUE,1) -&gt; var.3           </a:t>
            </a:r>
          </a:p>
          <a:p>
            <a:pPr marL="0" indent="0">
              <a:buNone/>
            </a:pPr>
            <a:endParaRPr lang="en-US" dirty="0" smtClean="0"/>
          </a:p>
          <a:p>
            <a:pPr marL="0" indent="0">
              <a:buNone/>
            </a:pPr>
            <a:r>
              <a:rPr lang="en-US" dirty="0" smtClean="0"/>
              <a:t>print(var.1)</a:t>
            </a:r>
          </a:p>
          <a:p>
            <a:pPr marL="0" indent="0">
              <a:buNone/>
            </a:pPr>
            <a:r>
              <a:rPr lang="en-US" dirty="0" smtClean="0"/>
              <a:t>cat ("var.1 is ", var.1 ,"\n")</a:t>
            </a:r>
          </a:p>
          <a:p>
            <a:pPr marL="0" indent="0">
              <a:buNone/>
            </a:pPr>
            <a:r>
              <a:rPr lang="en-US" dirty="0" smtClean="0"/>
              <a:t>cat ("var.2 is ", var.2 ,"\n")</a:t>
            </a:r>
          </a:p>
          <a:p>
            <a:pPr marL="0" indent="0">
              <a:buNone/>
            </a:pPr>
            <a:r>
              <a:rPr lang="en-US" dirty="0" smtClean="0"/>
              <a:t>cat ("var.3 is ", var.3 ,"\n")</a:t>
            </a:r>
          </a:p>
          <a:p>
            <a:pPr marL="0" indent="0">
              <a:buNone/>
            </a:pPr>
            <a:r>
              <a:rPr lang="en-US" dirty="0" smtClean="0"/>
              <a:t>When we execute the above code, it produces the following result −</a:t>
            </a:r>
          </a:p>
          <a:p>
            <a:pPr marL="0" indent="0">
              <a:buNone/>
            </a:pPr>
            <a:r>
              <a:rPr lang="en-US" dirty="0" smtClean="0"/>
              <a:t>[1] 0 1 2 3</a:t>
            </a:r>
          </a:p>
          <a:p>
            <a:pPr marL="0" indent="0">
              <a:buNone/>
            </a:pPr>
            <a:r>
              <a:rPr lang="en-US" dirty="0" smtClean="0"/>
              <a:t>var.1 is  0 1 2 3 </a:t>
            </a:r>
          </a:p>
          <a:p>
            <a:pPr marL="0" indent="0">
              <a:buNone/>
            </a:pPr>
            <a:r>
              <a:rPr lang="en-US" dirty="0" smtClean="0"/>
              <a:t>var.2 is  learn R </a:t>
            </a:r>
          </a:p>
          <a:p>
            <a:pPr marL="0" indent="0">
              <a:buNone/>
            </a:pPr>
            <a:r>
              <a:rPr lang="en-US" dirty="0" smtClean="0"/>
              <a:t>var.3 is  1 1 </a:t>
            </a:r>
          </a:p>
          <a:p>
            <a:endParaRPr lang="th-TH" dirty="0"/>
          </a:p>
        </p:txBody>
      </p:sp>
      <p:sp>
        <p:nvSpPr>
          <p:cNvPr id="4" name="ตัวแทนวันที่ 3"/>
          <p:cNvSpPr>
            <a:spLocks noGrp="1"/>
          </p:cNvSpPr>
          <p:nvPr>
            <p:ph type="dt" sz="half" idx="10"/>
          </p:nvPr>
        </p:nvSpPr>
        <p:spPr/>
        <p:txBody>
          <a:bodyPr/>
          <a:lstStyle/>
          <a:p>
            <a:fld id="{9EB3CEFD-FA67-4EEC-BF3B-63BA42035D79}"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0539478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a:t>Data Type of a Variable</a:t>
            </a:r>
            <a:r>
              <a:rPr lang="en-US" dirty="0"/>
              <a:t/>
            </a:r>
            <a:br>
              <a:rPr lang="en-US" dirty="0"/>
            </a:br>
            <a:endParaRPr lang="th-TH" dirty="0"/>
          </a:p>
        </p:txBody>
      </p:sp>
      <p:sp>
        <p:nvSpPr>
          <p:cNvPr id="3" name="ตัวแทนเนื้อหา 2"/>
          <p:cNvSpPr>
            <a:spLocks noGrp="1"/>
          </p:cNvSpPr>
          <p:nvPr>
            <p:ph idx="1"/>
          </p:nvPr>
        </p:nvSpPr>
        <p:spPr>
          <a:xfrm>
            <a:off x="611560" y="1268760"/>
            <a:ext cx="8075240" cy="4857403"/>
          </a:xfrm>
        </p:spPr>
        <p:txBody>
          <a:bodyPr>
            <a:normAutofit fontScale="62500" lnSpcReduction="20000"/>
          </a:bodyPr>
          <a:lstStyle/>
          <a:p>
            <a:pPr marL="0" indent="0">
              <a:buNone/>
            </a:pPr>
            <a:r>
              <a:rPr lang="en-US" dirty="0" smtClean="0"/>
              <a:t>In R, a variable itself is not declared of any data type, rather it gets the data type of the R - object assigned to it. So R is called a dynamically typed language, which means that we can change a variable’s data type of the same variable again and again when using it in a program.</a:t>
            </a:r>
          </a:p>
          <a:p>
            <a:pPr marL="0" indent="0">
              <a:buNone/>
            </a:pPr>
            <a:r>
              <a:rPr lang="en-US" dirty="0" err="1" smtClean="0"/>
              <a:t>var_x</a:t>
            </a:r>
            <a:r>
              <a:rPr lang="en-US" dirty="0" smtClean="0"/>
              <a:t> &lt;- "Hello"</a:t>
            </a:r>
          </a:p>
          <a:p>
            <a:pPr marL="0" indent="0">
              <a:buNone/>
            </a:pPr>
            <a:r>
              <a:rPr lang="en-US" dirty="0" smtClean="0"/>
              <a:t>cat("The class of </a:t>
            </a:r>
            <a:r>
              <a:rPr lang="en-US" dirty="0" err="1" smtClean="0"/>
              <a:t>var_x</a:t>
            </a:r>
            <a:r>
              <a:rPr lang="en-US" dirty="0" smtClean="0"/>
              <a:t> is ",class(</a:t>
            </a:r>
            <a:r>
              <a:rPr lang="en-US" dirty="0" err="1" smtClean="0"/>
              <a:t>var_x</a:t>
            </a:r>
            <a:r>
              <a:rPr lang="en-US" dirty="0" smtClean="0"/>
              <a:t>),"\n")</a:t>
            </a:r>
          </a:p>
          <a:p>
            <a:pPr marL="0" indent="0">
              <a:buNone/>
            </a:pPr>
            <a:endParaRPr lang="en-US" dirty="0" smtClean="0"/>
          </a:p>
          <a:p>
            <a:pPr marL="0" indent="0">
              <a:buNone/>
            </a:pPr>
            <a:r>
              <a:rPr lang="en-US" dirty="0" err="1" smtClean="0"/>
              <a:t>var_x</a:t>
            </a:r>
            <a:r>
              <a:rPr lang="en-US" dirty="0" smtClean="0"/>
              <a:t> &lt;- 34.5</a:t>
            </a:r>
          </a:p>
          <a:p>
            <a:pPr marL="0" indent="0">
              <a:buNone/>
            </a:pPr>
            <a:r>
              <a:rPr lang="en-US" dirty="0" smtClean="0"/>
              <a:t>cat("  Now the class of </a:t>
            </a:r>
            <a:r>
              <a:rPr lang="en-US" dirty="0" err="1" smtClean="0"/>
              <a:t>var_x</a:t>
            </a:r>
            <a:r>
              <a:rPr lang="en-US" dirty="0" smtClean="0"/>
              <a:t> is ",class(</a:t>
            </a:r>
            <a:r>
              <a:rPr lang="en-US" dirty="0" err="1" smtClean="0"/>
              <a:t>var_x</a:t>
            </a:r>
            <a:r>
              <a:rPr lang="en-US" dirty="0" smtClean="0"/>
              <a:t>),"\n")</a:t>
            </a:r>
          </a:p>
          <a:p>
            <a:pPr marL="0" indent="0">
              <a:buNone/>
            </a:pPr>
            <a:endParaRPr lang="en-US" dirty="0" smtClean="0"/>
          </a:p>
          <a:p>
            <a:pPr marL="0" indent="0">
              <a:buNone/>
            </a:pPr>
            <a:r>
              <a:rPr lang="en-US" dirty="0" err="1" smtClean="0"/>
              <a:t>var_x</a:t>
            </a:r>
            <a:r>
              <a:rPr lang="en-US" dirty="0" smtClean="0"/>
              <a:t> &lt;- 27L</a:t>
            </a:r>
          </a:p>
          <a:p>
            <a:pPr marL="0" indent="0">
              <a:buNone/>
            </a:pPr>
            <a:r>
              <a:rPr lang="en-US" dirty="0" smtClean="0"/>
              <a:t>cat("   Next the class of </a:t>
            </a:r>
            <a:r>
              <a:rPr lang="en-US" dirty="0" err="1" smtClean="0"/>
              <a:t>var_x</a:t>
            </a:r>
            <a:r>
              <a:rPr lang="en-US" dirty="0" smtClean="0"/>
              <a:t> becomes ",class(</a:t>
            </a:r>
            <a:r>
              <a:rPr lang="en-US" dirty="0" err="1" smtClean="0"/>
              <a:t>var_x</a:t>
            </a:r>
            <a:r>
              <a:rPr lang="en-US" dirty="0" smtClean="0"/>
              <a:t>),"\n")</a:t>
            </a:r>
          </a:p>
          <a:p>
            <a:pPr marL="0" indent="0">
              <a:buNone/>
            </a:pPr>
            <a:r>
              <a:rPr lang="en-US" dirty="0" smtClean="0"/>
              <a:t>When we execute the above code, it produces the following result −</a:t>
            </a:r>
          </a:p>
          <a:p>
            <a:pPr marL="0" indent="0">
              <a:buNone/>
            </a:pPr>
            <a:r>
              <a:rPr lang="en-US" dirty="0" smtClean="0"/>
              <a:t>The class of </a:t>
            </a:r>
            <a:r>
              <a:rPr lang="en-US" dirty="0" err="1" smtClean="0"/>
              <a:t>var_x</a:t>
            </a:r>
            <a:r>
              <a:rPr lang="en-US" dirty="0" smtClean="0"/>
              <a:t> is  character </a:t>
            </a:r>
          </a:p>
          <a:p>
            <a:pPr marL="0" indent="0">
              <a:buNone/>
            </a:pPr>
            <a:r>
              <a:rPr lang="en-US" dirty="0" smtClean="0"/>
              <a:t>   Now the class of </a:t>
            </a:r>
            <a:r>
              <a:rPr lang="en-US" dirty="0" err="1" smtClean="0"/>
              <a:t>var_x</a:t>
            </a:r>
            <a:r>
              <a:rPr lang="en-US" dirty="0" smtClean="0"/>
              <a:t> is  numeric </a:t>
            </a:r>
          </a:p>
          <a:p>
            <a:pPr marL="0" indent="0">
              <a:buNone/>
            </a:pPr>
            <a:r>
              <a:rPr lang="en-US" dirty="0" smtClean="0"/>
              <a:t>      Next the class of </a:t>
            </a:r>
            <a:r>
              <a:rPr lang="en-US" dirty="0" err="1" smtClean="0"/>
              <a:t>var_x</a:t>
            </a:r>
            <a:r>
              <a:rPr lang="en-US" dirty="0" smtClean="0"/>
              <a:t> becomes  integer</a:t>
            </a:r>
          </a:p>
          <a:p>
            <a:endParaRPr lang="th-TH" dirty="0"/>
          </a:p>
        </p:txBody>
      </p:sp>
      <p:sp>
        <p:nvSpPr>
          <p:cNvPr id="4" name="ตัวแทนวันที่ 3"/>
          <p:cNvSpPr>
            <a:spLocks noGrp="1"/>
          </p:cNvSpPr>
          <p:nvPr>
            <p:ph type="dt" sz="half" idx="10"/>
          </p:nvPr>
        </p:nvSpPr>
        <p:spPr/>
        <p:txBody>
          <a:bodyPr/>
          <a:lstStyle/>
          <a:p>
            <a:fld id="{1E9BB6C7-B337-4C0B-9BFF-5EFF5E5DD9C7}"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40757705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a:t>Finding Variables</a:t>
            </a:r>
            <a:r>
              <a:rPr lang="en-US" dirty="0"/>
              <a:t/>
            </a:r>
            <a:br>
              <a:rPr lang="en-US" dirty="0"/>
            </a:br>
            <a:endParaRPr lang="th-TH" dirty="0"/>
          </a:p>
        </p:txBody>
      </p:sp>
      <p:sp>
        <p:nvSpPr>
          <p:cNvPr id="3" name="ตัวแทนเนื้อหา 2"/>
          <p:cNvSpPr>
            <a:spLocks noGrp="1"/>
          </p:cNvSpPr>
          <p:nvPr>
            <p:ph idx="1"/>
          </p:nvPr>
        </p:nvSpPr>
        <p:spPr>
          <a:xfrm>
            <a:off x="395536" y="764704"/>
            <a:ext cx="8291264" cy="5688632"/>
          </a:xfrm>
        </p:spPr>
        <p:txBody>
          <a:bodyPr>
            <a:normAutofit fontScale="70000" lnSpcReduction="20000"/>
          </a:bodyPr>
          <a:lstStyle/>
          <a:p>
            <a:r>
              <a:rPr lang="en-US" dirty="0" smtClean="0"/>
              <a:t>To know all the variables currently available in the workspace we use the </a:t>
            </a:r>
            <a:r>
              <a:rPr lang="en-US" dirty="0" err="1" smtClean="0"/>
              <a:t>ls</a:t>
            </a:r>
            <a:r>
              <a:rPr lang="en-US" dirty="0" smtClean="0"/>
              <a:t>() function. Also the </a:t>
            </a:r>
            <a:r>
              <a:rPr lang="en-US" dirty="0" err="1" smtClean="0"/>
              <a:t>ls</a:t>
            </a:r>
            <a:r>
              <a:rPr lang="en-US" dirty="0" smtClean="0"/>
              <a:t>() function can use patterns to match the variable names.</a:t>
            </a:r>
          </a:p>
          <a:p>
            <a:r>
              <a:rPr lang="en-US" dirty="0" smtClean="0"/>
              <a:t>print(</a:t>
            </a:r>
            <a:r>
              <a:rPr lang="en-US" dirty="0" err="1" smtClean="0"/>
              <a:t>ls</a:t>
            </a:r>
            <a:r>
              <a:rPr lang="en-US" dirty="0" smtClean="0"/>
              <a:t>())</a:t>
            </a:r>
          </a:p>
          <a:p>
            <a:r>
              <a:rPr lang="en-US" dirty="0" smtClean="0"/>
              <a:t>When we execute the above code, it produces the following result −</a:t>
            </a:r>
          </a:p>
          <a:p>
            <a:r>
              <a:rPr lang="en-US" dirty="0" smtClean="0"/>
              <a:t>[1] "my </a:t>
            </a:r>
            <a:r>
              <a:rPr lang="en-US" dirty="0" err="1" smtClean="0"/>
              <a:t>var</a:t>
            </a:r>
            <a:r>
              <a:rPr lang="en-US" dirty="0" smtClean="0"/>
              <a:t>"     "</a:t>
            </a:r>
            <a:r>
              <a:rPr lang="en-US" dirty="0" err="1" smtClean="0"/>
              <a:t>my_new_var</a:t>
            </a:r>
            <a:r>
              <a:rPr lang="en-US" dirty="0" smtClean="0"/>
              <a:t>" "</a:t>
            </a:r>
            <a:r>
              <a:rPr lang="en-US" dirty="0" err="1" smtClean="0"/>
              <a:t>my_var</a:t>
            </a:r>
            <a:r>
              <a:rPr lang="en-US" dirty="0" smtClean="0"/>
              <a:t>"     "var.1"      </a:t>
            </a:r>
          </a:p>
          <a:p>
            <a:r>
              <a:rPr lang="en-US" dirty="0" smtClean="0"/>
              <a:t>[5] "var.2"      "var.3"      "var.name"   "var_name2."</a:t>
            </a:r>
          </a:p>
          <a:p>
            <a:r>
              <a:rPr lang="en-US" dirty="0" smtClean="0"/>
              <a:t>[9] "</a:t>
            </a:r>
            <a:r>
              <a:rPr lang="en-US" dirty="0" err="1" smtClean="0"/>
              <a:t>var_x</a:t>
            </a:r>
            <a:r>
              <a:rPr lang="en-US" dirty="0" smtClean="0"/>
              <a:t>"      "</a:t>
            </a:r>
            <a:r>
              <a:rPr lang="en-US" dirty="0" err="1" smtClean="0"/>
              <a:t>varname</a:t>
            </a:r>
            <a:r>
              <a:rPr lang="en-US" dirty="0" smtClean="0"/>
              <a:t>" </a:t>
            </a:r>
          </a:p>
          <a:p>
            <a:r>
              <a:rPr lang="en-US" dirty="0" smtClean="0"/>
              <a:t>Note − It is a sample output depending on what variables are declared in your environment.</a:t>
            </a:r>
          </a:p>
          <a:p>
            <a:r>
              <a:rPr lang="en-US" dirty="0" smtClean="0"/>
              <a:t>The </a:t>
            </a:r>
            <a:r>
              <a:rPr lang="en-US" dirty="0" err="1" smtClean="0"/>
              <a:t>ls</a:t>
            </a:r>
            <a:r>
              <a:rPr lang="en-US" dirty="0" smtClean="0"/>
              <a:t>() function can use patterns to match the variable names.</a:t>
            </a:r>
          </a:p>
          <a:p>
            <a:r>
              <a:rPr lang="en-US" dirty="0" smtClean="0"/>
              <a:t># List the variables starting with the pattern "</a:t>
            </a:r>
            <a:r>
              <a:rPr lang="en-US" dirty="0" err="1" smtClean="0"/>
              <a:t>var</a:t>
            </a:r>
            <a:r>
              <a:rPr lang="en-US" dirty="0" smtClean="0"/>
              <a:t>".</a:t>
            </a:r>
          </a:p>
          <a:p>
            <a:r>
              <a:rPr lang="en-US" dirty="0" smtClean="0"/>
              <a:t>print(</a:t>
            </a:r>
            <a:r>
              <a:rPr lang="en-US" dirty="0" err="1" smtClean="0"/>
              <a:t>ls</a:t>
            </a:r>
            <a:r>
              <a:rPr lang="en-US" dirty="0" smtClean="0"/>
              <a:t>(pattern = "</a:t>
            </a:r>
            <a:r>
              <a:rPr lang="en-US" dirty="0" err="1" smtClean="0"/>
              <a:t>var</a:t>
            </a:r>
            <a:r>
              <a:rPr lang="en-US" dirty="0" smtClean="0"/>
              <a:t>"))   </a:t>
            </a:r>
          </a:p>
          <a:p>
            <a:r>
              <a:rPr lang="en-US" dirty="0" smtClean="0"/>
              <a:t>When we execute the above code, it produces the following result −</a:t>
            </a:r>
          </a:p>
          <a:p>
            <a:r>
              <a:rPr lang="en-US" dirty="0" smtClean="0"/>
              <a:t>[1] "my </a:t>
            </a:r>
            <a:r>
              <a:rPr lang="en-US" dirty="0" err="1" smtClean="0"/>
              <a:t>var</a:t>
            </a:r>
            <a:r>
              <a:rPr lang="en-US" dirty="0" smtClean="0"/>
              <a:t>"     "</a:t>
            </a:r>
            <a:r>
              <a:rPr lang="en-US" dirty="0" err="1" smtClean="0"/>
              <a:t>my_new_var</a:t>
            </a:r>
            <a:r>
              <a:rPr lang="en-US" dirty="0" smtClean="0"/>
              <a:t>" "</a:t>
            </a:r>
            <a:r>
              <a:rPr lang="en-US" dirty="0" err="1" smtClean="0"/>
              <a:t>my_var</a:t>
            </a:r>
            <a:r>
              <a:rPr lang="en-US" dirty="0" smtClean="0"/>
              <a:t>"     "var.1"      </a:t>
            </a:r>
          </a:p>
          <a:p>
            <a:r>
              <a:rPr lang="en-US" dirty="0" smtClean="0"/>
              <a:t>[5] "var.2"      "var.3"      "var.name"   "var_name2."</a:t>
            </a:r>
          </a:p>
          <a:p>
            <a:r>
              <a:rPr lang="en-US" dirty="0" smtClean="0"/>
              <a:t>[9] "</a:t>
            </a:r>
            <a:r>
              <a:rPr lang="en-US" dirty="0" err="1" smtClean="0"/>
              <a:t>var_x</a:t>
            </a:r>
            <a:r>
              <a:rPr lang="en-US" dirty="0" smtClean="0"/>
              <a:t>"      "</a:t>
            </a:r>
            <a:r>
              <a:rPr lang="en-US" dirty="0" err="1" smtClean="0"/>
              <a:t>varname</a:t>
            </a:r>
            <a:r>
              <a:rPr lang="en-US" dirty="0" smtClean="0"/>
              <a:t>" </a:t>
            </a:r>
            <a:endParaRPr lang="th-TH" dirty="0"/>
          </a:p>
        </p:txBody>
      </p:sp>
      <p:sp>
        <p:nvSpPr>
          <p:cNvPr id="4" name="ตัวแทนวันที่ 3"/>
          <p:cNvSpPr>
            <a:spLocks noGrp="1"/>
          </p:cNvSpPr>
          <p:nvPr>
            <p:ph type="dt" sz="half" idx="10"/>
          </p:nvPr>
        </p:nvSpPr>
        <p:spPr/>
        <p:txBody>
          <a:bodyPr/>
          <a:lstStyle/>
          <a:p>
            <a:fld id="{0CBBDF3B-B1E5-45CB-BA77-B9818209C1DD}"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0406411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179512" y="332656"/>
            <a:ext cx="8507288" cy="5793507"/>
          </a:xfrm>
        </p:spPr>
        <p:txBody>
          <a:bodyPr>
            <a:normAutofit/>
          </a:bodyPr>
          <a:lstStyle/>
          <a:p>
            <a:pPr marL="0" indent="0">
              <a:buNone/>
            </a:pPr>
            <a:r>
              <a:rPr lang="en-US" dirty="0" smtClean="0"/>
              <a:t>The variables starting with dot(.) are hidden, they can be listed using "</a:t>
            </a:r>
            <a:r>
              <a:rPr lang="en-US" dirty="0" err="1" smtClean="0"/>
              <a:t>all.names</a:t>
            </a:r>
            <a:r>
              <a:rPr lang="en-US" dirty="0" smtClean="0"/>
              <a:t> = TRUE" argument to </a:t>
            </a:r>
            <a:r>
              <a:rPr lang="en-US" dirty="0" err="1" smtClean="0"/>
              <a:t>ls</a:t>
            </a:r>
            <a:r>
              <a:rPr lang="en-US" dirty="0" smtClean="0"/>
              <a:t>() function.</a:t>
            </a:r>
          </a:p>
          <a:p>
            <a:pPr marL="0" indent="0">
              <a:buNone/>
            </a:pPr>
            <a:r>
              <a:rPr lang="en-US" dirty="0" smtClean="0"/>
              <a:t>print(</a:t>
            </a:r>
            <a:r>
              <a:rPr lang="en-US" dirty="0" err="1" smtClean="0"/>
              <a:t>ls</a:t>
            </a:r>
            <a:r>
              <a:rPr lang="en-US" dirty="0" smtClean="0"/>
              <a:t>(all.name = TRUE))</a:t>
            </a:r>
          </a:p>
          <a:p>
            <a:pPr marL="0" indent="0">
              <a:buNone/>
            </a:pPr>
            <a:r>
              <a:rPr lang="en-US" dirty="0" smtClean="0"/>
              <a:t>When we execute the above code, it produces the following result −</a:t>
            </a:r>
          </a:p>
          <a:p>
            <a:pPr marL="0" indent="0">
              <a:buNone/>
            </a:pPr>
            <a:r>
              <a:rPr lang="en-US" sz="2000" dirty="0" smtClean="0"/>
              <a:t>[1] ".cars"        ".</a:t>
            </a:r>
            <a:r>
              <a:rPr lang="en-US" sz="2000" dirty="0" err="1" smtClean="0"/>
              <a:t>Random.seed</a:t>
            </a:r>
            <a:r>
              <a:rPr lang="en-US" sz="2000" dirty="0" smtClean="0"/>
              <a:t>" ".</a:t>
            </a:r>
            <a:r>
              <a:rPr lang="en-US" sz="2000" dirty="0" err="1" smtClean="0"/>
              <a:t>var_name</a:t>
            </a:r>
            <a:r>
              <a:rPr lang="en-US" sz="2000" dirty="0" smtClean="0"/>
              <a:t>"    ".</a:t>
            </a:r>
            <a:r>
              <a:rPr lang="en-US" sz="2000" dirty="0" err="1" smtClean="0"/>
              <a:t>varname</a:t>
            </a:r>
            <a:r>
              <a:rPr lang="en-US" sz="2000" dirty="0" smtClean="0"/>
              <a:t>"     ".varname2"   </a:t>
            </a:r>
          </a:p>
          <a:p>
            <a:pPr marL="0" indent="0">
              <a:buNone/>
            </a:pPr>
            <a:r>
              <a:rPr lang="en-US" sz="2000" dirty="0" smtClean="0"/>
              <a:t>[6] "my </a:t>
            </a:r>
            <a:r>
              <a:rPr lang="en-US" sz="2000" dirty="0" err="1" smtClean="0"/>
              <a:t>var</a:t>
            </a:r>
            <a:r>
              <a:rPr lang="en-US" sz="2000" dirty="0" smtClean="0"/>
              <a:t>"       "</a:t>
            </a:r>
            <a:r>
              <a:rPr lang="en-US" sz="2000" dirty="0" err="1" smtClean="0"/>
              <a:t>my_new_var</a:t>
            </a:r>
            <a:r>
              <a:rPr lang="en-US" sz="2000" dirty="0" smtClean="0"/>
              <a:t>"   "</a:t>
            </a:r>
            <a:r>
              <a:rPr lang="en-US" sz="2000" dirty="0" err="1" smtClean="0"/>
              <a:t>my_var</a:t>
            </a:r>
            <a:r>
              <a:rPr lang="en-US" sz="2000" dirty="0" smtClean="0"/>
              <a:t>"       "var.1"        "var.2"        </a:t>
            </a:r>
          </a:p>
          <a:p>
            <a:pPr marL="0" indent="0">
              <a:buNone/>
            </a:pPr>
            <a:r>
              <a:rPr lang="en-US" sz="2000" dirty="0" smtClean="0"/>
              <a:t>[11]"var.3"        "var.name"     "var_name2."   "</a:t>
            </a:r>
            <a:r>
              <a:rPr lang="en-US" sz="2000" dirty="0" err="1" smtClean="0"/>
              <a:t>var_x</a:t>
            </a:r>
            <a:r>
              <a:rPr lang="en-US" sz="2000" dirty="0" smtClean="0"/>
              <a:t>" </a:t>
            </a:r>
            <a:endParaRPr lang="th-TH" sz="2000" dirty="0"/>
          </a:p>
        </p:txBody>
      </p:sp>
      <p:sp>
        <p:nvSpPr>
          <p:cNvPr id="2" name="ตัวแทนวันที่ 1"/>
          <p:cNvSpPr>
            <a:spLocks noGrp="1"/>
          </p:cNvSpPr>
          <p:nvPr>
            <p:ph type="dt" sz="half" idx="10"/>
          </p:nvPr>
        </p:nvSpPr>
        <p:spPr/>
        <p:txBody>
          <a:bodyPr/>
          <a:lstStyle/>
          <a:p>
            <a:fld id="{CF357B62-2B3C-4D5D-8942-84F026C8F509}" type="datetime1">
              <a:rPr lang="th-TH" smtClean="0"/>
              <a:t>07/06/60</a:t>
            </a:fld>
            <a:endParaRPr lang="th-TH"/>
          </a:p>
        </p:txBody>
      </p:sp>
      <p:sp>
        <p:nvSpPr>
          <p:cNvPr id="4" name="ตัวแทนท้ายกระดาษ 3"/>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41637915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smtClean="0"/>
              <a:t>Deleting Variables</a:t>
            </a:r>
            <a:r>
              <a:rPr lang="en-US" dirty="0" smtClean="0"/>
              <a:t/>
            </a:r>
            <a:br>
              <a:rPr lang="en-US" dirty="0" smtClean="0"/>
            </a:br>
            <a:endParaRPr lang="th-TH" dirty="0"/>
          </a:p>
        </p:txBody>
      </p:sp>
      <p:sp>
        <p:nvSpPr>
          <p:cNvPr id="3" name="ตัวแทนเนื้อหา 2"/>
          <p:cNvSpPr>
            <a:spLocks noGrp="1"/>
          </p:cNvSpPr>
          <p:nvPr>
            <p:ph idx="1"/>
          </p:nvPr>
        </p:nvSpPr>
        <p:spPr>
          <a:xfrm>
            <a:off x="971600" y="908720"/>
            <a:ext cx="7715200" cy="5217443"/>
          </a:xfrm>
        </p:spPr>
        <p:txBody>
          <a:bodyPr>
            <a:normAutofit fontScale="70000" lnSpcReduction="20000"/>
          </a:bodyPr>
          <a:lstStyle/>
          <a:p>
            <a:pPr marL="0" indent="0">
              <a:buNone/>
            </a:pPr>
            <a:r>
              <a:rPr lang="en-US" sz="2900" dirty="0" smtClean="0"/>
              <a:t>Variables can be deleted by using the </a:t>
            </a:r>
            <a:r>
              <a:rPr lang="en-US" sz="2900" dirty="0" err="1" smtClean="0"/>
              <a:t>rm</a:t>
            </a:r>
            <a:r>
              <a:rPr lang="en-US" sz="2900" dirty="0" smtClean="0"/>
              <a:t>() function. Below we delete the variable var.3. On printing the value of the variable error is thrown.</a:t>
            </a:r>
          </a:p>
          <a:p>
            <a:pPr marL="0" indent="0">
              <a:buNone/>
            </a:pPr>
            <a:r>
              <a:rPr lang="en-US" dirty="0" err="1" smtClean="0"/>
              <a:t>rm</a:t>
            </a:r>
            <a:r>
              <a:rPr lang="en-US" dirty="0" smtClean="0"/>
              <a:t>(var.3)</a:t>
            </a:r>
          </a:p>
          <a:p>
            <a:pPr marL="0" indent="0">
              <a:buNone/>
            </a:pPr>
            <a:r>
              <a:rPr lang="en-US" dirty="0" smtClean="0"/>
              <a:t>print(var.3)</a:t>
            </a:r>
          </a:p>
          <a:p>
            <a:pPr marL="0" indent="0">
              <a:buNone/>
            </a:pPr>
            <a:r>
              <a:rPr lang="en-US" sz="2900" dirty="0" smtClean="0"/>
              <a:t>When we execute the above code, it produces the following result </a:t>
            </a:r>
            <a:r>
              <a:rPr lang="en-US" dirty="0" smtClean="0"/>
              <a:t>−</a:t>
            </a:r>
          </a:p>
          <a:p>
            <a:pPr marL="0" indent="0">
              <a:buNone/>
            </a:pPr>
            <a:r>
              <a:rPr lang="en-US" dirty="0" smtClean="0"/>
              <a:t>[1] "var.3"</a:t>
            </a:r>
          </a:p>
          <a:p>
            <a:pPr marL="0" indent="0">
              <a:buNone/>
            </a:pPr>
            <a:r>
              <a:rPr lang="en-US" sz="2600" dirty="0" smtClean="0"/>
              <a:t>Error in print(var.3) : object 'var.3' not found</a:t>
            </a:r>
          </a:p>
          <a:p>
            <a:pPr marL="0" indent="0">
              <a:buNone/>
            </a:pPr>
            <a:r>
              <a:rPr lang="en-US" sz="2600" dirty="0" smtClean="0"/>
              <a:t>All the variables can be deleted by using the </a:t>
            </a:r>
            <a:r>
              <a:rPr lang="en-US" sz="2600" dirty="0" err="1" smtClean="0"/>
              <a:t>rm</a:t>
            </a:r>
            <a:r>
              <a:rPr lang="en-US" sz="2600" dirty="0" smtClean="0"/>
              <a:t>() and </a:t>
            </a:r>
            <a:r>
              <a:rPr lang="en-US" sz="2600" dirty="0" err="1" smtClean="0"/>
              <a:t>ls</a:t>
            </a:r>
            <a:r>
              <a:rPr lang="en-US" sz="2600" dirty="0" smtClean="0"/>
              <a:t>() function together.</a:t>
            </a:r>
          </a:p>
          <a:p>
            <a:pPr marL="0" indent="0">
              <a:buNone/>
            </a:pPr>
            <a:r>
              <a:rPr lang="en-US" dirty="0" err="1" smtClean="0"/>
              <a:t>rm</a:t>
            </a:r>
            <a:r>
              <a:rPr lang="en-US" dirty="0" smtClean="0"/>
              <a:t>(list = </a:t>
            </a:r>
            <a:r>
              <a:rPr lang="en-US" dirty="0" err="1" smtClean="0"/>
              <a:t>ls</a:t>
            </a:r>
            <a:r>
              <a:rPr lang="en-US" dirty="0" smtClean="0"/>
              <a:t>())</a:t>
            </a:r>
          </a:p>
          <a:p>
            <a:pPr marL="0" indent="0">
              <a:buNone/>
            </a:pPr>
            <a:r>
              <a:rPr lang="en-US" dirty="0" smtClean="0"/>
              <a:t>print(</a:t>
            </a:r>
            <a:r>
              <a:rPr lang="en-US" dirty="0" err="1" smtClean="0"/>
              <a:t>ls</a:t>
            </a:r>
            <a:r>
              <a:rPr lang="en-US" dirty="0" smtClean="0"/>
              <a:t>())</a:t>
            </a:r>
          </a:p>
          <a:p>
            <a:pPr marL="0" indent="0">
              <a:buNone/>
            </a:pPr>
            <a:r>
              <a:rPr lang="en-US" sz="2900" dirty="0" smtClean="0"/>
              <a:t>When we execute the above code, it produces the following result −</a:t>
            </a:r>
            <a:endParaRPr lang="en-US" dirty="0" smtClean="0"/>
          </a:p>
          <a:p>
            <a:pPr marL="0" indent="0">
              <a:buNone/>
            </a:pPr>
            <a:r>
              <a:rPr lang="en-US" dirty="0" smtClean="0"/>
              <a:t>character(0)</a:t>
            </a:r>
          </a:p>
          <a:p>
            <a:endParaRPr lang="th-TH" dirty="0"/>
          </a:p>
        </p:txBody>
      </p:sp>
      <p:sp>
        <p:nvSpPr>
          <p:cNvPr id="4" name="ตัวแทนวันที่ 3"/>
          <p:cNvSpPr>
            <a:spLocks noGrp="1"/>
          </p:cNvSpPr>
          <p:nvPr>
            <p:ph type="dt" sz="half" idx="10"/>
          </p:nvPr>
        </p:nvSpPr>
        <p:spPr/>
        <p:txBody>
          <a:bodyPr/>
          <a:lstStyle/>
          <a:p>
            <a:fld id="{89ABBA12-E827-462A-9D22-C6B1AEEF5733}"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382892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ตาราง 4"/>
          <p:cNvGraphicFramePr>
            <a:graphicFrameLocks noGrp="1"/>
          </p:cNvGraphicFramePr>
          <p:nvPr>
            <p:extLst>
              <p:ext uri="{D42A27DB-BD31-4B8C-83A1-F6EECF244321}">
                <p14:modId xmlns:p14="http://schemas.microsoft.com/office/powerpoint/2010/main" val="1507897456"/>
              </p:ext>
            </p:extLst>
          </p:nvPr>
        </p:nvGraphicFramePr>
        <p:xfrm>
          <a:off x="323528" y="260648"/>
          <a:ext cx="8352926" cy="6387632"/>
        </p:xfrm>
        <a:graphic>
          <a:graphicData uri="http://schemas.openxmlformats.org/drawingml/2006/table">
            <a:tbl>
              <a:tblPr firstRow="1" firstCol="1" bandRow="1">
                <a:tableStyleId>{5C22544A-7EE6-4342-B048-85BDC9FD1C3A}</a:tableStyleId>
              </a:tblPr>
              <a:tblGrid>
                <a:gridCol w="2510027"/>
                <a:gridCol w="2510027"/>
                <a:gridCol w="3332872"/>
              </a:tblGrid>
              <a:tr h="207010">
                <a:tc>
                  <a:txBody>
                    <a:bodyPr/>
                    <a:lstStyle/>
                    <a:p>
                      <a:pPr>
                        <a:lnSpc>
                          <a:spcPct val="107000"/>
                        </a:lnSpc>
                        <a:spcAft>
                          <a:spcPts val="1500"/>
                        </a:spcAft>
                      </a:pPr>
                      <a:r>
                        <a:rPr lang="en-US" sz="1200" dirty="0">
                          <a:effectLst/>
                        </a:rPr>
                        <a:t>Operator</a:t>
                      </a:r>
                      <a:endParaRPr lang="en-US" sz="1200" dirty="0">
                        <a:effectLst/>
                        <a:latin typeface="Calibri"/>
                        <a:ea typeface="Calibri"/>
                        <a:cs typeface="Cordia New"/>
                      </a:endParaRPr>
                    </a:p>
                  </a:txBody>
                  <a:tcPr marL="40441" marR="40441" marT="40441" marB="40441"/>
                </a:tc>
                <a:tc>
                  <a:txBody>
                    <a:bodyPr/>
                    <a:lstStyle/>
                    <a:p>
                      <a:pPr>
                        <a:lnSpc>
                          <a:spcPct val="107000"/>
                        </a:lnSpc>
                        <a:spcAft>
                          <a:spcPts val="1500"/>
                        </a:spcAft>
                      </a:pPr>
                      <a:r>
                        <a:rPr lang="en-US" sz="1200">
                          <a:effectLst/>
                        </a:rPr>
                        <a:t>Description</a:t>
                      </a:r>
                      <a:endParaRPr lang="en-US" sz="1200">
                        <a:effectLst/>
                        <a:latin typeface="Calibri"/>
                        <a:ea typeface="Calibri"/>
                        <a:cs typeface="Cordia New"/>
                      </a:endParaRPr>
                    </a:p>
                  </a:txBody>
                  <a:tcPr marL="40441" marR="40441" marT="40441" marB="40441"/>
                </a:tc>
                <a:tc>
                  <a:txBody>
                    <a:bodyPr/>
                    <a:lstStyle/>
                    <a:p>
                      <a:pPr>
                        <a:lnSpc>
                          <a:spcPct val="107000"/>
                        </a:lnSpc>
                        <a:spcAft>
                          <a:spcPts val="1500"/>
                        </a:spcAft>
                      </a:pPr>
                      <a:r>
                        <a:rPr lang="en-US" sz="1200">
                          <a:effectLst/>
                        </a:rPr>
                        <a:t>Example</a:t>
                      </a:r>
                      <a:endParaRPr lang="en-US" sz="1200">
                        <a:effectLst/>
                        <a:latin typeface="Calibri"/>
                        <a:ea typeface="Calibri"/>
                        <a:cs typeface="Cordia New"/>
                      </a:endParaRPr>
                    </a:p>
                  </a:txBody>
                  <a:tcPr marL="40441" marR="40441" marT="40441" marB="40441"/>
                </a:tc>
              </a:tr>
              <a:tr h="756803">
                <a:tc>
                  <a:txBody>
                    <a:bodyPr/>
                    <a:lstStyle/>
                    <a:p>
                      <a:pPr>
                        <a:lnSpc>
                          <a:spcPct val="107000"/>
                        </a:lnSpc>
                        <a:spcAft>
                          <a:spcPts val="1500"/>
                        </a:spcAft>
                      </a:pPr>
                      <a:r>
                        <a:rPr lang="en-US" sz="1200">
                          <a:effectLst/>
                        </a:rPr>
                        <a:t>+</a:t>
                      </a:r>
                      <a:endParaRPr lang="en-US" sz="1200">
                        <a:effectLst/>
                        <a:latin typeface="Calibri"/>
                        <a:ea typeface="Calibri"/>
                        <a:cs typeface="Cordia New"/>
                      </a:endParaRPr>
                    </a:p>
                  </a:txBody>
                  <a:tcPr marL="40441" marR="40441" marT="40441" marB="40441" anchor="ctr"/>
                </a:tc>
                <a:tc>
                  <a:txBody>
                    <a:bodyPr/>
                    <a:lstStyle/>
                    <a:p>
                      <a:pPr>
                        <a:lnSpc>
                          <a:spcPct val="107000"/>
                        </a:lnSpc>
                        <a:spcAft>
                          <a:spcPts val="1500"/>
                        </a:spcAft>
                      </a:pPr>
                      <a:r>
                        <a:rPr lang="en-US" sz="1200">
                          <a:effectLst/>
                        </a:rPr>
                        <a:t>Adds two vectors</a:t>
                      </a:r>
                      <a:endParaRPr lang="en-US" sz="1200">
                        <a:effectLst/>
                        <a:latin typeface="Calibri"/>
                        <a:ea typeface="Calibri"/>
                        <a:cs typeface="Cordia New"/>
                      </a:endParaRPr>
                    </a:p>
                  </a:txBody>
                  <a:tcPr marL="40441" marR="40441" marT="40441" marB="40441" anchor="ctr"/>
                </a:tc>
                <a:tc>
                  <a:txBody>
                    <a:bodyPr/>
                    <a:lstStyle/>
                    <a:p>
                      <a:pPr>
                        <a:lnSpc>
                          <a:spcPct val="107000"/>
                        </a:lnSpc>
                      </a:pPr>
                      <a:r>
                        <a:rPr lang="en-US" sz="1200" dirty="0">
                          <a:effectLst/>
                        </a:rPr>
                        <a:t>v &lt;- c( 2,5.5,6)t &lt;- c(8, 3, 4)print(</a:t>
                      </a:r>
                      <a:r>
                        <a:rPr lang="en-US" sz="1200" dirty="0" err="1">
                          <a:effectLst/>
                        </a:rPr>
                        <a:t>v+t</a:t>
                      </a:r>
                      <a:r>
                        <a:rPr lang="en-US" sz="1200" dirty="0">
                          <a:effectLst/>
                        </a:rPr>
                        <a:t>)</a:t>
                      </a:r>
                    </a:p>
                    <a:p>
                      <a:pPr marL="30480" marR="30480" algn="just">
                        <a:lnSpc>
                          <a:spcPts val="1800"/>
                        </a:lnSpc>
                        <a:spcAft>
                          <a:spcPts val="1200"/>
                        </a:spcAft>
                      </a:pPr>
                      <a:r>
                        <a:rPr lang="en-US" sz="1200" dirty="0">
                          <a:effectLst/>
                        </a:rPr>
                        <a:t>it produces the following result −</a:t>
                      </a:r>
                    </a:p>
                    <a:p>
                      <a:pPr>
                        <a:lnSpc>
                          <a:spcPct val="107000"/>
                        </a:lnSpc>
                      </a:pPr>
                      <a:r>
                        <a:rPr lang="en-US" sz="1100" dirty="0">
                          <a:effectLst/>
                        </a:rPr>
                        <a:t>[1] 10.0  8.5  10.0</a:t>
                      </a:r>
                      <a:endParaRPr lang="en-US" sz="1200" dirty="0">
                        <a:effectLst/>
                        <a:latin typeface="Calibri"/>
                      </a:endParaRPr>
                    </a:p>
                  </a:txBody>
                  <a:tcPr marL="40441" marR="40441" marT="40441" marB="40441"/>
                </a:tc>
              </a:tr>
              <a:tr h="756803">
                <a:tc>
                  <a:txBody>
                    <a:bodyPr/>
                    <a:lstStyle/>
                    <a:p>
                      <a:pPr>
                        <a:lnSpc>
                          <a:spcPct val="107000"/>
                        </a:lnSpc>
                        <a:spcAft>
                          <a:spcPts val="800"/>
                        </a:spcAft>
                      </a:pPr>
                      <a:r>
                        <a:rPr lang="en-US" sz="1200">
                          <a:effectLst/>
                        </a:rPr>
                        <a:t>−</a:t>
                      </a:r>
                      <a:endParaRPr lang="en-US" sz="1200">
                        <a:effectLst/>
                        <a:latin typeface="Calibri"/>
                        <a:ea typeface="Calibri"/>
                        <a:cs typeface="Cordia New"/>
                      </a:endParaRPr>
                    </a:p>
                  </a:txBody>
                  <a:tcPr marL="40441" marR="40441" marT="40441" marB="40441" anchor="ctr"/>
                </a:tc>
                <a:tc>
                  <a:txBody>
                    <a:bodyPr/>
                    <a:lstStyle/>
                    <a:p>
                      <a:pPr>
                        <a:lnSpc>
                          <a:spcPct val="107000"/>
                        </a:lnSpc>
                        <a:spcAft>
                          <a:spcPts val="800"/>
                        </a:spcAft>
                      </a:pPr>
                      <a:r>
                        <a:rPr lang="en-US" sz="1200">
                          <a:effectLst/>
                        </a:rPr>
                        <a:t>Subtracts second vector from the first</a:t>
                      </a:r>
                      <a:endParaRPr lang="en-US" sz="1200">
                        <a:effectLst/>
                        <a:latin typeface="Calibri"/>
                        <a:ea typeface="Calibri"/>
                        <a:cs typeface="Cordia New"/>
                      </a:endParaRPr>
                    </a:p>
                  </a:txBody>
                  <a:tcPr marL="40441" marR="40441" marT="40441" marB="40441" anchor="ctr"/>
                </a:tc>
                <a:tc>
                  <a:txBody>
                    <a:bodyPr/>
                    <a:lstStyle/>
                    <a:p>
                      <a:pPr>
                        <a:lnSpc>
                          <a:spcPct val="107000"/>
                        </a:lnSpc>
                      </a:pPr>
                      <a:r>
                        <a:rPr lang="en-US" sz="1200" dirty="0">
                          <a:effectLst/>
                        </a:rPr>
                        <a:t>v &lt;- c( 2,5.5,6)t &lt;- c(8, 3, 4)print(v-t)</a:t>
                      </a:r>
                    </a:p>
                    <a:p>
                      <a:pPr marL="30480" marR="30480" algn="just">
                        <a:lnSpc>
                          <a:spcPts val="1800"/>
                        </a:lnSpc>
                        <a:spcAft>
                          <a:spcPts val="1200"/>
                        </a:spcAft>
                      </a:pPr>
                      <a:r>
                        <a:rPr lang="en-US" sz="1200" dirty="0">
                          <a:effectLst/>
                        </a:rPr>
                        <a:t>it produces the following result −</a:t>
                      </a:r>
                    </a:p>
                    <a:p>
                      <a:pPr>
                        <a:lnSpc>
                          <a:spcPct val="107000"/>
                        </a:lnSpc>
                      </a:pPr>
                      <a:r>
                        <a:rPr lang="en-US" sz="1100" dirty="0">
                          <a:effectLst/>
                        </a:rPr>
                        <a:t>[1] -6.0  2.5  2.0</a:t>
                      </a:r>
                      <a:endParaRPr lang="en-US" sz="1200" dirty="0">
                        <a:effectLst/>
                        <a:latin typeface="Calibri"/>
                      </a:endParaRPr>
                    </a:p>
                  </a:txBody>
                  <a:tcPr marL="40441" marR="40441" marT="40441" marB="40441"/>
                </a:tc>
              </a:tr>
              <a:tr h="756803">
                <a:tc>
                  <a:txBody>
                    <a:bodyPr/>
                    <a:lstStyle/>
                    <a:p>
                      <a:pPr>
                        <a:lnSpc>
                          <a:spcPct val="107000"/>
                        </a:lnSpc>
                        <a:spcAft>
                          <a:spcPts val="800"/>
                        </a:spcAft>
                      </a:pPr>
                      <a:r>
                        <a:rPr lang="en-US" sz="1200">
                          <a:effectLst/>
                        </a:rPr>
                        <a:t>*</a:t>
                      </a:r>
                      <a:endParaRPr lang="en-US" sz="1200">
                        <a:effectLst/>
                        <a:latin typeface="Calibri"/>
                        <a:ea typeface="Calibri"/>
                        <a:cs typeface="Cordia New"/>
                      </a:endParaRPr>
                    </a:p>
                  </a:txBody>
                  <a:tcPr marL="40441" marR="40441" marT="40441" marB="40441" anchor="ctr"/>
                </a:tc>
                <a:tc>
                  <a:txBody>
                    <a:bodyPr/>
                    <a:lstStyle/>
                    <a:p>
                      <a:pPr>
                        <a:lnSpc>
                          <a:spcPct val="107000"/>
                        </a:lnSpc>
                        <a:spcAft>
                          <a:spcPts val="800"/>
                        </a:spcAft>
                      </a:pPr>
                      <a:r>
                        <a:rPr lang="en-US" sz="1200">
                          <a:effectLst/>
                        </a:rPr>
                        <a:t>Multiplies both vectors</a:t>
                      </a:r>
                      <a:endParaRPr lang="en-US" sz="1200">
                        <a:effectLst/>
                        <a:latin typeface="Calibri"/>
                        <a:ea typeface="Calibri"/>
                        <a:cs typeface="Cordia New"/>
                      </a:endParaRPr>
                    </a:p>
                  </a:txBody>
                  <a:tcPr marL="40441" marR="40441" marT="40441" marB="40441" anchor="ctr"/>
                </a:tc>
                <a:tc>
                  <a:txBody>
                    <a:bodyPr/>
                    <a:lstStyle/>
                    <a:p>
                      <a:pPr>
                        <a:lnSpc>
                          <a:spcPct val="107000"/>
                        </a:lnSpc>
                      </a:pPr>
                      <a:r>
                        <a:rPr lang="en-US" sz="1200">
                          <a:effectLst/>
                        </a:rPr>
                        <a:t>v &lt;- c( 2,5.5,6)t &lt;- c(8, 3, 4)print(v*t)</a:t>
                      </a:r>
                    </a:p>
                    <a:p>
                      <a:pPr marL="30480" marR="30480" algn="just">
                        <a:lnSpc>
                          <a:spcPts val="1800"/>
                        </a:lnSpc>
                        <a:spcAft>
                          <a:spcPts val="1200"/>
                        </a:spcAft>
                      </a:pPr>
                      <a:r>
                        <a:rPr lang="en-US" sz="1200">
                          <a:effectLst/>
                        </a:rPr>
                        <a:t>it produces the following result −</a:t>
                      </a:r>
                    </a:p>
                    <a:p>
                      <a:pPr>
                        <a:lnSpc>
                          <a:spcPct val="107000"/>
                        </a:lnSpc>
                      </a:pPr>
                      <a:r>
                        <a:rPr lang="en-US" sz="1100">
                          <a:effectLst/>
                        </a:rPr>
                        <a:t>[1] 16.0 16.5 24.0</a:t>
                      </a:r>
                      <a:endParaRPr lang="en-US" sz="1200">
                        <a:effectLst/>
                        <a:latin typeface="Calibri"/>
                      </a:endParaRPr>
                    </a:p>
                  </a:txBody>
                  <a:tcPr marL="40441" marR="40441" marT="40441" marB="40441"/>
                </a:tc>
              </a:tr>
              <a:tr h="1028120">
                <a:tc>
                  <a:txBody>
                    <a:bodyPr/>
                    <a:lstStyle/>
                    <a:p>
                      <a:pPr>
                        <a:lnSpc>
                          <a:spcPct val="107000"/>
                        </a:lnSpc>
                        <a:spcAft>
                          <a:spcPts val="800"/>
                        </a:spcAft>
                      </a:pPr>
                      <a:r>
                        <a:rPr lang="en-US" sz="1200">
                          <a:effectLst/>
                        </a:rPr>
                        <a:t>/</a:t>
                      </a:r>
                      <a:endParaRPr lang="en-US" sz="1200">
                        <a:effectLst/>
                        <a:latin typeface="Calibri"/>
                        <a:ea typeface="Calibri"/>
                        <a:cs typeface="Cordia New"/>
                      </a:endParaRPr>
                    </a:p>
                  </a:txBody>
                  <a:tcPr marL="40441" marR="40441" marT="40441" marB="40441" anchor="ctr"/>
                </a:tc>
                <a:tc>
                  <a:txBody>
                    <a:bodyPr/>
                    <a:lstStyle/>
                    <a:p>
                      <a:pPr>
                        <a:lnSpc>
                          <a:spcPct val="107000"/>
                        </a:lnSpc>
                        <a:spcAft>
                          <a:spcPts val="800"/>
                        </a:spcAft>
                      </a:pPr>
                      <a:r>
                        <a:rPr lang="en-US" sz="1200">
                          <a:effectLst/>
                        </a:rPr>
                        <a:t>Divide the first vector with the second</a:t>
                      </a:r>
                      <a:endParaRPr lang="en-US" sz="1200">
                        <a:effectLst/>
                        <a:latin typeface="Calibri"/>
                        <a:ea typeface="Calibri"/>
                        <a:cs typeface="Cordia New"/>
                      </a:endParaRPr>
                    </a:p>
                  </a:txBody>
                  <a:tcPr marL="40441" marR="40441" marT="40441" marB="40441" anchor="ctr"/>
                </a:tc>
                <a:tc>
                  <a:txBody>
                    <a:bodyPr/>
                    <a:lstStyle/>
                    <a:p>
                      <a:pPr>
                        <a:lnSpc>
                          <a:spcPct val="107000"/>
                        </a:lnSpc>
                      </a:pPr>
                      <a:r>
                        <a:rPr lang="en-US" sz="1200">
                          <a:effectLst/>
                        </a:rPr>
                        <a:t>v &lt;- c( 2,5.5,6)t &lt;- c(8, 3, 4)print(v/t)</a:t>
                      </a:r>
                    </a:p>
                    <a:p>
                      <a:pPr marL="30480" marR="30480" algn="just">
                        <a:lnSpc>
                          <a:spcPts val="1800"/>
                        </a:lnSpc>
                        <a:spcAft>
                          <a:spcPts val="1200"/>
                        </a:spcAft>
                      </a:pPr>
                      <a:r>
                        <a:rPr lang="en-US" sz="1200">
                          <a:effectLst/>
                        </a:rPr>
                        <a:t>When we execute the above code, it produces the following result −</a:t>
                      </a:r>
                    </a:p>
                    <a:p>
                      <a:pPr>
                        <a:lnSpc>
                          <a:spcPct val="107000"/>
                        </a:lnSpc>
                      </a:pPr>
                      <a:r>
                        <a:rPr lang="en-US" sz="1100">
                          <a:effectLst/>
                        </a:rPr>
                        <a:t>[1] 0.250000 1.833333 1.500000</a:t>
                      </a:r>
                      <a:endParaRPr lang="en-US" sz="1200">
                        <a:effectLst/>
                        <a:latin typeface="Calibri"/>
                      </a:endParaRPr>
                    </a:p>
                  </a:txBody>
                  <a:tcPr marL="40441" marR="40441" marT="40441" marB="40441"/>
                </a:tc>
              </a:tr>
              <a:tr h="872942">
                <a:tc>
                  <a:txBody>
                    <a:bodyPr/>
                    <a:lstStyle/>
                    <a:p>
                      <a:pPr>
                        <a:lnSpc>
                          <a:spcPct val="107000"/>
                        </a:lnSpc>
                        <a:spcAft>
                          <a:spcPts val="800"/>
                        </a:spcAft>
                      </a:pPr>
                      <a:r>
                        <a:rPr lang="en-US" sz="1200">
                          <a:effectLst/>
                        </a:rPr>
                        <a:t>%%</a:t>
                      </a:r>
                      <a:endParaRPr lang="en-US" sz="1200">
                        <a:effectLst/>
                        <a:latin typeface="Calibri"/>
                        <a:ea typeface="Calibri"/>
                        <a:cs typeface="Cordia New"/>
                      </a:endParaRPr>
                    </a:p>
                  </a:txBody>
                  <a:tcPr marL="40441" marR="40441" marT="40441" marB="40441" anchor="ctr"/>
                </a:tc>
                <a:tc>
                  <a:txBody>
                    <a:bodyPr/>
                    <a:lstStyle/>
                    <a:p>
                      <a:pPr>
                        <a:lnSpc>
                          <a:spcPct val="107000"/>
                        </a:lnSpc>
                        <a:spcAft>
                          <a:spcPts val="800"/>
                        </a:spcAft>
                      </a:pPr>
                      <a:r>
                        <a:rPr lang="en-US" sz="1200">
                          <a:effectLst/>
                        </a:rPr>
                        <a:t>Give the remainder of the first vector with the second</a:t>
                      </a:r>
                      <a:endParaRPr lang="en-US" sz="1200">
                        <a:effectLst/>
                        <a:latin typeface="Calibri"/>
                        <a:ea typeface="Calibri"/>
                        <a:cs typeface="Cordia New"/>
                      </a:endParaRPr>
                    </a:p>
                  </a:txBody>
                  <a:tcPr marL="40441" marR="40441" marT="40441" marB="40441" anchor="ctr"/>
                </a:tc>
                <a:tc>
                  <a:txBody>
                    <a:bodyPr/>
                    <a:lstStyle/>
                    <a:p>
                      <a:pPr>
                        <a:lnSpc>
                          <a:spcPct val="107000"/>
                        </a:lnSpc>
                      </a:pPr>
                      <a:r>
                        <a:rPr lang="en-US" sz="1200">
                          <a:effectLst/>
                        </a:rPr>
                        <a:t>v &lt;- c( 2,5.5,6)t &lt;- c(8, 3, 4)print(v%%t)</a:t>
                      </a:r>
                    </a:p>
                    <a:p>
                      <a:pPr marL="30480" marR="30480" algn="just">
                        <a:lnSpc>
                          <a:spcPts val="1800"/>
                        </a:lnSpc>
                        <a:spcAft>
                          <a:spcPts val="1200"/>
                        </a:spcAft>
                      </a:pPr>
                      <a:r>
                        <a:rPr lang="en-US" sz="1200">
                          <a:effectLst/>
                        </a:rPr>
                        <a:t>it produces the following result −</a:t>
                      </a:r>
                    </a:p>
                    <a:p>
                      <a:pPr>
                        <a:lnSpc>
                          <a:spcPct val="107000"/>
                        </a:lnSpc>
                      </a:pPr>
                      <a:r>
                        <a:rPr lang="en-US" sz="1100">
                          <a:effectLst/>
                        </a:rPr>
                        <a:t>[1] 2.0 2.5 2.0</a:t>
                      </a:r>
                      <a:endParaRPr lang="en-US" sz="1200">
                        <a:effectLst/>
                        <a:latin typeface="Calibri"/>
                      </a:endParaRPr>
                    </a:p>
                  </a:txBody>
                  <a:tcPr marL="40441" marR="40441" marT="40441" marB="40441"/>
                </a:tc>
              </a:tr>
              <a:tr h="872942">
                <a:tc>
                  <a:txBody>
                    <a:bodyPr/>
                    <a:lstStyle/>
                    <a:p>
                      <a:pPr>
                        <a:lnSpc>
                          <a:spcPct val="107000"/>
                        </a:lnSpc>
                        <a:spcAft>
                          <a:spcPts val="800"/>
                        </a:spcAft>
                      </a:pPr>
                      <a:r>
                        <a:rPr lang="en-US" sz="1200">
                          <a:effectLst/>
                        </a:rPr>
                        <a:t>%/%</a:t>
                      </a:r>
                      <a:endParaRPr lang="en-US" sz="1200">
                        <a:effectLst/>
                        <a:latin typeface="Calibri"/>
                        <a:ea typeface="Calibri"/>
                        <a:cs typeface="Cordia New"/>
                      </a:endParaRPr>
                    </a:p>
                  </a:txBody>
                  <a:tcPr marL="40441" marR="40441" marT="40441" marB="40441" anchor="ctr"/>
                </a:tc>
                <a:tc>
                  <a:txBody>
                    <a:bodyPr/>
                    <a:lstStyle/>
                    <a:p>
                      <a:pPr>
                        <a:lnSpc>
                          <a:spcPct val="107000"/>
                        </a:lnSpc>
                        <a:spcAft>
                          <a:spcPts val="800"/>
                        </a:spcAft>
                      </a:pPr>
                      <a:r>
                        <a:rPr lang="en-US" sz="1200">
                          <a:effectLst/>
                        </a:rPr>
                        <a:t>The result of division of first vector with second (quotient)</a:t>
                      </a:r>
                      <a:endParaRPr lang="en-US" sz="1200">
                        <a:effectLst/>
                        <a:latin typeface="Calibri"/>
                        <a:ea typeface="Calibri"/>
                        <a:cs typeface="Cordia New"/>
                      </a:endParaRPr>
                    </a:p>
                  </a:txBody>
                  <a:tcPr marL="40441" marR="40441" marT="40441" marB="40441" anchor="ctr"/>
                </a:tc>
                <a:tc>
                  <a:txBody>
                    <a:bodyPr/>
                    <a:lstStyle/>
                    <a:p>
                      <a:pPr>
                        <a:lnSpc>
                          <a:spcPct val="107000"/>
                        </a:lnSpc>
                      </a:pPr>
                      <a:r>
                        <a:rPr lang="en-US" sz="1200">
                          <a:effectLst/>
                        </a:rPr>
                        <a:t>v &lt;- c( 2,5.5,6)t &lt;- c(8, 3, 4)print(v%/%t)</a:t>
                      </a:r>
                    </a:p>
                    <a:p>
                      <a:pPr marL="30480" marR="30480" algn="just">
                        <a:lnSpc>
                          <a:spcPts val="1800"/>
                        </a:lnSpc>
                        <a:spcAft>
                          <a:spcPts val="1200"/>
                        </a:spcAft>
                      </a:pPr>
                      <a:r>
                        <a:rPr lang="en-US" sz="1200">
                          <a:effectLst/>
                        </a:rPr>
                        <a:t>it produces the following result −</a:t>
                      </a:r>
                    </a:p>
                    <a:p>
                      <a:pPr>
                        <a:lnSpc>
                          <a:spcPct val="107000"/>
                        </a:lnSpc>
                      </a:pPr>
                      <a:r>
                        <a:rPr lang="en-US" sz="1100">
                          <a:effectLst/>
                        </a:rPr>
                        <a:t>[1] 0 1 1</a:t>
                      </a:r>
                      <a:endParaRPr lang="en-US" sz="1200">
                        <a:effectLst/>
                        <a:latin typeface="Calibri"/>
                      </a:endParaRPr>
                    </a:p>
                  </a:txBody>
                  <a:tcPr marL="40441" marR="40441" marT="40441" marB="40441"/>
                </a:tc>
              </a:tr>
              <a:tr h="756803">
                <a:tc>
                  <a:txBody>
                    <a:bodyPr/>
                    <a:lstStyle/>
                    <a:p>
                      <a:pPr>
                        <a:lnSpc>
                          <a:spcPct val="107000"/>
                        </a:lnSpc>
                        <a:spcAft>
                          <a:spcPts val="800"/>
                        </a:spcAft>
                      </a:pPr>
                      <a:r>
                        <a:rPr lang="en-US" sz="1200">
                          <a:effectLst/>
                        </a:rPr>
                        <a:t>^</a:t>
                      </a:r>
                      <a:endParaRPr lang="en-US" sz="1200">
                        <a:effectLst/>
                        <a:latin typeface="Calibri"/>
                        <a:ea typeface="Calibri"/>
                        <a:cs typeface="Cordia New"/>
                      </a:endParaRPr>
                    </a:p>
                  </a:txBody>
                  <a:tcPr marL="40441" marR="40441" marT="40441" marB="40441" anchor="ctr"/>
                </a:tc>
                <a:tc>
                  <a:txBody>
                    <a:bodyPr/>
                    <a:lstStyle/>
                    <a:p>
                      <a:pPr>
                        <a:lnSpc>
                          <a:spcPct val="107000"/>
                        </a:lnSpc>
                        <a:spcAft>
                          <a:spcPts val="800"/>
                        </a:spcAft>
                      </a:pPr>
                      <a:r>
                        <a:rPr lang="en-US" sz="1200">
                          <a:effectLst/>
                        </a:rPr>
                        <a:t>The first vector raised to the exponent of second vector</a:t>
                      </a:r>
                      <a:endParaRPr lang="en-US" sz="1200">
                        <a:effectLst/>
                        <a:latin typeface="Calibri"/>
                        <a:ea typeface="Calibri"/>
                        <a:cs typeface="Cordia New"/>
                      </a:endParaRPr>
                    </a:p>
                  </a:txBody>
                  <a:tcPr marL="40441" marR="40441" marT="40441" marB="40441" anchor="ctr"/>
                </a:tc>
                <a:tc>
                  <a:txBody>
                    <a:bodyPr/>
                    <a:lstStyle/>
                    <a:p>
                      <a:pPr>
                        <a:lnSpc>
                          <a:spcPct val="107000"/>
                        </a:lnSpc>
                      </a:pPr>
                      <a:r>
                        <a:rPr lang="en-US" sz="1200" dirty="0">
                          <a:effectLst/>
                        </a:rPr>
                        <a:t>v &lt;- c( 2,5.5,6)t &lt;- c(8, 3, 4)print(</a:t>
                      </a:r>
                      <a:r>
                        <a:rPr lang="en-US" sz="1200" dirty="0" err="1">
                          <a:effectLst/>
                        </a:rPr>
                        <a:t>v^t</a:t>
                      </a:r>
                      <a:r>
                        <a:rPr lang="en-US" sz="1200" dirty="0">
                          <a:effectLst/>
                        </a:rPr>
                        <a:t>)</a:t>
                      </a:r>
                    </a:p>
                    <a:p>
                      <a:pPr marL="30480" marR="30480" algn="just">
                        <a:lnSpc>
                          <a:spcPts val="1800"/>
                        </a:lnSpc>
                        <a:spcAft>
                          <a:spcPts val="1200"/>
                        </a:spcAft>
                      </a:pPr>
                      <a:r>
                        <a:rPr lang="en-US" sz="1200" dirty="0">
                          <a:effectLst/>
                        </a:rPr>
                        <a:t>it produces the following result −</a:t>
                      </a:r>
                    </a:p>
                    <a:p>
                      <a:pPr>
                        <a:lnSpc>
                          <a:spcPct val="107000"/>
                        </a:lnSpc>
                      </a:pPr>
                      <a:r>
                        <a:rPr lang="en-US" sz="1100" dirty="0">
                          <a:effectLst/>
                        </a:rPr>
                        <a:t>[1]  256.000  166.375 1296.000</a:t>
                      </a:r>
                      <a:endParaRPr lang="en-US" sz="1200" dirty="0">
                        <a:effectLst/>
                        <a:latin typeface="Calibri"/>
                      </a:endParaRPr>
                    </a:p>
                  </a:txBody>
                  <a:tcPr marL="40441" marR="40441" marT="40441" marB="40441"/>
                </a:tc>
              </a:tr>
            </a:tbl>
          </a:graphicData>
        </a:graphic>
      </p:graphicFrame>
      <p:sp>
        <p:nvSpPr>
          <p:cNvPr id="2" name="ตัวแทนวันที่ 1"/>
          <p:cNvSpPr>
            <a:spLocks noGrp="1"/>
          </p:cNvSpPr>
          <p:nvPr>
            <p:ph type="dt" sz="half" idx="10"/>
          </p:nvPr>
        </p:nvSpPr>
        <p:spPr/>
        <p:txBody>
          <a:bodyPr/>
          <a:lstStyle/>
          <a:p>
            <a:fld id="{435BB20C-4369-429A-ABF2-F9B756BB0307}" type="datetime1">
              <a:rPr lang="th-TH" smtClean="0"/>
              <a:t>07/06/60</a:t>
            </a:fld>
            <a:endParaRPr lang="th-TH"/>
          </a:p>
        </p:txBody>
      </p:sp>
      <p:sp>
        <p:nvSpPr>
          <p:cNvPr id="3" name="ตัวแทนท้ายกระดาษ 2"/>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919904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48002" y="1305192"/>
            <a:ext cx="5447993" cy="4644414"/>
          </a:xfrm>
          <a:prstGeom prst="rect">
            <a:avLst/>
          </a:prstGeom>
        </p:spPr>
      </p:pic>
      <p:sp>
        <p:nvSpPr>
          <p:cNvPr id="3" name="Rectangle 2"/>
          <p:cNvSpPr/>
          <p:nvPr/>
        </p:nvSpPr>
        <p:spPr>
          <a:xfrm>
            <a:off x="72428" y="6177251"/>
            <a:ext cx="9071572" cy="954107"/>
          </a:xfrm>
          <a:prstGeom prst="rect">
            <a:avLst/>
          </a:prstGeom>
        </p:spPr>
        <p:txBody>
          <a:bodyPr wrap="square">
            <a:spAutoFit/>
          </a:bodyPr>
          <a:lstStyle/>
          <a:p>
            <a:pPr algn="ctr"/>
            <a:r>
              <a:rPr lang="en-US" dirty="0"/>
              <a:t>http://www.computervisionblog.com/2015/03/deep-learning-vs-machine-learning-vs.html</a:t>
            </a:r>
          </a:p>
        </p:txBody>
      </p:sp>
      <p:sp>
        <p:nvSpPr>
          <p:cNvPr id="13" name="Rectangle 12"/>
          <p:cNvSpPr/>
          <p:nvPr/>
        </p:nvSpPr>
        <p:spPr>
          <a:xfrm>
            <a:off x="2566851" y="729206"/>
            <a:ext cx="4010296" cy="3483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Learning</a:t>
            </a:r>
            <a:endParaRPr lang="en-US" dirty="0"/>
          </a:p>
        </p:txBody>
      </p:sp>
      <p:sp>
        <p:nvSpPr>
          <p:cNvPr id="4" name="ตัวแทนวันที่ 3"/>
          <p:cNvSpPr>
            <a:spLocks noGrp="1"/>
          </p:cNvSpPr>
          <p:nvPr>
            <p:ph type="dt" sz="half" idx="10"/>
          </p:nvPr>
        </p:nvSpPr>
        <p:spPr/>
        <p:txBody>
          <a:bodyPr/>
          <a:lstStyle/>
          <a:p>
            <a:fld id="{4C71ED3E-6863-449C-9554-05E6CCD8B912}"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4477624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a:t>Decision making structures</a:t>
            </a:r>
            <a:r>
              <a:rPr lang="en-US" dirty="0"/>
              <a:t/>
            </a:r>
            <a:br>
              <a:rPr lang="en-US" dirty="0"/>
            </a:br>
            <a:endParaRPr lang="th-TH" dirty="0"/>
          </a:p>
        </p:txBody>
      </p:sp>
      <p:graphicFrame>
        <p:nvGraphicFramePr>
          <p:cNvPr id="6" name="ตาราง 5"/>
          <p:cNvGraphicFramePr>
            <a:graphicFrameLocks noGrp="1"/>
          </p:cNvGraphicFramePr>
          <p:nvPr>
            <p:extLst>
              <p:ext uri="{D42A27DB-BD31-4B8C-83A1-F6EECF244321}">
                <p14:modId xmlns:p14="http://schemas.microsoft.com/office/powerpoint/2010/main" val="2652679769"/>
              </p:ext>
            </p:extLst>
          </p:nvPr>
        </p:nvGraphicFramePr>
        <p:xfrm>
          <a:off x="251520" y="908720"/>
          <a:ext cx="8640960" cy="5688631"/>
        </p:xfrm>
        <a:graphic>
          <a:graphicData uri="http://schemas.openxmlformats.org/drawingml/2006/table">
            <a:tbl>
              <a:tblPr firstRow="1" firstCol="1" bandRow="1">
                <a:tableStyleId>{5C22544A-7EE6-4342-B048-85BDC9FD1C3A}</a:tableStyleId>
              </a:tblPr>
              <a:tblGrid>
                <a:gridCol w="1512168"/>
                <a:gridCol w="7128792"/>
              </a:tblGrid>
              <a:tr h="596858">
                <a:tc>
                  <a:txBody>
                    <a:bodyPr/>
                    <a:lstStyle/>
                    <a:p>
                      <a:pPr>
                        <a:lnSpc>
                          <a:spcPct val="107000"/>
                        </a:lnSpc>
                        <a:spcAft>
                          <a:spcPts val="1500"/>
                        </a:spcAft>
                      </a:pPr>
                      <a:r>
                        <a:rPr lang="en-US" sz="2000">
                          <a:effectLst/>
                        </a:rPr>
                        <a:t>Sr.No.</a:t>
                      </a:r>
                      <a:endParaRPr lang="en-US" sz="2400">
                        <a:effectLst/>
                        <a:latin typeface="Calibri"/>
                        <a:ea typeface="Calibri"/>
                        <a:cs typeface="Cordia New"/>
                      </a:endParaRPr>
                    </a:p>
                  </a:txBody>
                  <a:tcPr marL="76200" marR="76200" marT="76200" marB="76200"/>
                </a:tc>
                <a:tc>
                  <a:txBody>
                    <a:bodyPr/>
                    <a:lstStyle/>
                    <a:p>
                      <a:pPr algn="ctr">
                        <a:lnSpc>
                          <a:spcPct val="107000"/>
                        </a:lnSpc>
                        <a:spcAft>
                          <a:spcPts val="1500"/>
                        </a:spcAft>
                      </a:pPr>
                      <a:r>
                        <a:rPr lang="en-US" sz="2000">
                          <a:effectLst/>
                        </a:rPr>
                        <a:t>Statement &amp; Description</a:t>
                      </a:r>
                      <a:endParaRPr lang="en-US" sz="2400">
                        <a:effectLst/>
                        <a:latin typeface="Calibri"/>
                        <a:ea typeface="Calibri"/>
                        <a:cs typeface="Cordia New"/>
                      </a:endParaRPr>
                    </a:p>
                  </a:txBody>
                  <a:tcPr marL="76200" marR="76200" marT="76200" marB="76200"/>
                </a:tc>
              </a:tr>
              <a:tr h="1793215">
                <a:tc>
                  <a:txBody>
                    <a:bodyPr/>
                    <a:lstStyle/>
                    <a:p>
                      <a:pPr>
                        <a:lnSpc>
                          <a:spcPct val="107000"/>
                        </a:lnSpc>
                        <a:spcAft>
                          <a:spcPts val="1500"/>
                        </a:spcAft>
                      </a:pPr>
                      <a:r>
                        <a:rPr lang="en-US" sz="2000">
                          <a:effectLst/>
                        </a:rPr>
                        <a:t>1</a:t>
                      </a:r>
                      <a:endParaRPr lang="en-US" sz="2400">
                        <a:effectLst/>
                        <a:latin typeface="Calibri"/>
                        <a:ea typeface="Calibri"/>
                        <a:cs typeface="Cordia New"/>
                      </a:endParaRPr>
                    </a:p>
                  </a:txBody>
                  <a:tcPr marL="76200" marR="76200" marT="76200" marB="76200"/>
                </a:tc>
                <a:tc>
                  <a:txBody>
                    <a:bodyPr/>
                    <a:lstStyle/>
                    <a:p>
                      <a:pPr>
                        <a:lnSpc>
                          <a:spcPct val="107000"/>
                        </a:lnSpc>
                        <a:spcAft>
                          <a:spcPts val="1500"/>
                        </a:spcAft>
                      </a:pPr>
                      <a:r>
                        <a:rPr lang="en-US" sz="2000" u="none" strike="noStrike" dirty="0">
                          <a:effectLst/>
                          <a:hlinkClick r:id="rId2"/>
                        </a:rPr>
                        <a:t>if statement</a:t>
                      </a:r>
                      <a:endParaRPr lang="en-US" sz="2400" dirty="0">
                        <a:effectLst/>
                      </a:endParaRPr>
                    </a:p>
                    <a:p>
                      <a:pPr marL="30480" marR="30480" algn="just">
                        <a:lnSpc>
                          <a:spcPts val="1800"/>
                        </a:lnSpc>
                        <a:spcAft>
                          <a:spcPts val="1200"/>
                        </a:spcAft>
                      </a:pPr>
                      <a:r>
                        <a:rPr lang="en-US" sz="2000" dirty="0">
                          <a:effectLst/>
                        </a:rPr>
                        <a:t>An if statement consists of a Boolean expression followed by one or more statements.</a:t>
                      </a:r>
                      <a:endParaRPr lang="en-US" sz="2400" dirty="0">
                        <a:effectLst/>
                        <a:latin typeface="Calibri"/>
                        <a:ea typeface="Calibri"/>
                        <a:cs typeface="Cordia New"/>
                      </a:endParaRPr>
                    </a:p>
                  </a:txBody>
                  <a:tcPr marL="76200" marR="76200" marT="76200" marB="76200"/>
                </a:tc>
              </a:tr>
              <a:tr h="1865185">
                <a:tc>
                  <a:txBody>
                    <a:bodyPr/>
                    <a:lstStyle/>
                    <a:p>
                      <a:pPr>
                        <a:lnSpc>
                          <a:spcPct val="107000"/>
                        </a:lnSpc>
                        <a:spcAft>
                          <a:spcPts val="0"/>
                        </a:spcAft>
                      </a:pPr>
                      <a:r>
                        <a:rPr lang="en-US" sz="2000">
                          <a:effectLst/>
                        </a:rPr>
                        <a:t>2</a:t>
                      </a:r>
                      <a:endParaRPr lang="en-US" sz="2400">
                        <a:effectLst/>
                        <a:latin typeface="Calibri"/>
                        <a:ea typeface="Calibri"/>
                        <a:cs typeface="Cordia New"/>
                      </a:endParaRPr>
                    </a:p>
                  </a:txBody>
                  <a:tcPr marL="76200" marR="76200" marT="76200" marB="76200"/>
                </a:tc>
                <a:tc>
                  <a:txBody>
                    <a:bodyPr/>
                    <a:lstStyle/>
                    <a:p>
                      <a:pPr>
                        <a:lnSpc>
                          <a:spcPct val="107000"/>
                        </a:lnSpc>
                        <a:spcAft>
                          <a:spcPts val="0"/>
                        </a:spcAft>
                      </a:pPr>
                      <a:r>
                        <a:rPr lang="en-US" sz="2000" u="none" strike="noStrike" dirty="0">
                          <a:effectLst/>
                          <a:hlinkClick r:id="rId3"/>
                        </a:rPr>
                        <a:t>if...else statement</a:t>
                      </a:r>
                      <a:endParaRPr lang="en-US" sz="2400" dirty="0">
                        <a:effectLst/>
                      </a:endParaRPr>
                    </a:p>
                    <a:p>
                      <a:pPr marL="30480" marR="30480" algn="just">
                        <a:lnSpc>
                          <a:spcPts val="1800"/>
                        </a:lnSpc>
                        <a:spcAft>
                          <a:spcPts val="1200"/>
                        </a:spcAft>
                      </a:pPr>
                      <a:r>
                        <a:rPr lang="en-US" sz="2000" dirty="0">
                          <a:effectLst/>
                        </a:rPr>
                        <a:t>An if statement can be followed by an optional else statement, which executes when the Boolean expression is false.</a:t>
                      </a:r>
                      <a:endParaRPr lang="en-US" sz="2400" dirty="0">
                        <a:effectLst/>
                        <a:latin typeface="Calibri"/>
                        <a:ea typeface="Calibri"/>
                        <a:cs typeface="Cordia New"/>
                      </a:endParaRPr>
                    </a:p>
                  </a:txBody>
                  <a:tcPr marL="76200" marR="76200" marT="76200" marB="76200"/>
                </a:tc>
              </a:tr>
              <a:tr h="1433373">
                <a:tc>
                  <a:txBody>
                    <a:bodyPr/>
                    <a:lstStyle/>
                    <a:p>
                      <a:pPr>
                        <a:lnSpc>
                          <a:spcPct val="107000"/>
                        </a:lnSpc>
                        <a:spcAft>
                          <a:spcPts val="0"/>
                        </a:spcAft>
                      </a:pPr>
                      <a:r>
                        <a:rPr lang="en-US" sz="2000">
                          <a:effectLst/>
                        </a:rPr>
                        <a:t>3</a:t>
                      </a:r>
                      <a:endParaRPr lang="en-US" sz="2400">
                        <a:effectLst/>
                        <a:latin typeface="Calibri"/>
                        <a:ea typeface="Calibri"/>
                        <a:cs typeface="Cordia New"/>
                      </a:endParaRPr>
                    </a:p>
                  </a:txBody>
                  <a:tcPr marL="76200" marR="76200" marT="76200" marB="76200"/>
                </a:tc>
                <a:tc>
                  <a:txBody>
                    <a:bodyPr/>
                    <a:lstStyle/>
                    <a:p>
                      <a:pPr>
                        <a:lnSpc>
                          <a:spcPct val="107000"/>
                        </a:lnSpc>
                        <a:spcAft>
                          <a:spcPts val="0"/>
                        </a:spcAft>
                      </a:pPr>
                      <a:r>
                        <a:rPr lang="en-US" sz="2000" u="none" strike="noStrike" dirty="0">
                          <a:effectLst/>
                          <a:hlinkClick r:id="rId4"/>
                        </a:rPr>
                        <a:t>switch statement</a:t>
                      </a:r>
                      <a:endParaRPr lang="en-US" sz="2400" dirty="0">
                        <a:effectLst/>
                      </a:endParaRPr>
                    </a:p>
                    <a:p>
                      <a:pPr marL="30480" marR="30480" algn="just">
                        <a:lnSpc>
                          <a:spcPts val="1800"/>
                        </a:lnSpc>
                        <a:spcAft>
                          <a:spcPts val="1200"/>
                        </a:spcAft>
                      </a:pPr>
                      <a:r>
                        <a:rPr lang="en-US" sz="2000" dirty="0">
                          <a:effectLst/>
                        </a:rPr>
                        <a:t>A switch statement allows a variable to be tested for equality against a list of values.</a:t>
                      </a:r>
                      <a:endParaRPr lang="en-US" sz="2400" dirty="0">
                        <a:effectLst/>
                        <a:latin typeface="Calibri"/>
                        <a:ea typeface="Calibri"/>
                        <a:cs typeface="Cordia New"/>
                      </a:endParaRPr>
                    </a:p>
                  </a:txBody>
                  <a:tcPr marL="76200" marR="76200" marT="76200" marB="76200"/>
                </a:tc>
              </a:tr>
            </a:tbl>
          </a:graphicData>
        </a:graphic>
      </p:graphicFrame>
      <p:sp>
        <p:nvSpPr>
          <p:cNvPr id="3" name="ตัวแทนวันที่ 2"/>
          <p:cNvSpPr>
            <a:spLocks noGrp="1"/>
          </p:cNvSpPr>
          <p:nvPr>
            <p:ph type="dt" sz="half" idx="10"/>
          </p:nvPr>
        </p:nvSpPr>
        <p:spPr/>
        <p:txBody>
          <a:bodyPr/>
          <a:lstStyle/>
          <a:p>
            <a:fld id="{3497EBC1-AE8B-41D2-8065-35702070C67F}" type="datetime1">
              <a:rPr lang="th-TH" smtClean="0"/>
              <a:t>07/06/60</a:t>
            </a:fld>
            <a:endParaRPr lang="th-TH"/>
          </a:p>
        </p:txBody>
      </p:sp>
      <p:sp>
        <p:nvSpPr>
          <p:cNvPr id="4" name="ตัวแทนท้ายกระดาษ 3"/>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460204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a:t>Built-in Function</a:t>
            </a:r>
            <a:br>
              <a:rPr lang="en-US" b="1" dirty="0"/>
            </a:br>
            <a:endParaRPr lang="th-TH" dirty="0"/>
          </a:p>
        </p:txBody>
      </p:sp>
      <p:sp>
        <p:nvSpPr>
          <p:cNvPr id="3" name="ตัวแทนเนื้อหา 2"/>
          <p:cNvSpPr>
            <a:spLocks noGrp="1"/>
          </p:cNvSpPr>
          <p:nvPr>
            <p:ph idx="1"/>
          </p:nvPr>
        </p:nvSpPr>
        <p:spPr>
          <a:xfrm>
            <a:off x="611560" y="1196752"/>
            <a:ext cx="8291264" cy="5433467"/>
          </a:xfrm>
        </p:spPr>
        <p:txBody>
          <a:bodyPr>
            <a:normAutofit fontScale="70000" lnSpcReduction="20000"/>
          </a:bodyPr>
          <a:lstStyle/>
          <a:p>
            <a:r>
              <a:rPr lang="en-US" dirty="0" smtClean="0"/>
              <a:t>Simple examples of in-built functions are </a:t>
            </a:r>
            <a:r>
              <a:rPr lang="en-US" dirty="0" err="1" smtClean="0"/>
              <a:t>seq</a:t>
            </a:r>
            <a:r>
              <a:rPr lang="en-US" dirty="0" smtClean="0"/>
              <a:t>(), mean(), max(), sum(x) and paste(...) etc. They are directly called by user written programs. You can refer most widely used R functions.</a:t>
            </a:r>
          </a:p>
          <a:p>
            <a:r>
              <a:rPr lang="en-US" dirty="0" smtClean="0"/>
              <a:t># Create a sequence of numbers from 32 to 44.</a:t>
            </a:r>
          </a:p>
          <a:p>
            <a:r>
              <a:rPr lang="en-US" dirty="0" smtClean="0"/>
              <a:t>print(</a:t>
            </a:r>
            <a:r>
              <a:rPr lang="en-US" dirty="0" err="1" smtClean="0"/>
              <a:t>seq</a:t>
            </a:r>
            <a:r>
              <a:rPr lang="en-US" dirty="0" smtClean="0"/>
              <a:t>(32,44))</a:t>
            </a:r>
          </a:p>
          <a:p>
            <a:endParaRPr lang="en-US" dirty="0" smtClean="0"/>
          </a:p>
          <a:p>
            <a:r>
              <a:rPr lang="en-US" dirty="0" smtClean="0"/>
              <a:t># Find mean of numbers from 25 to 82.</a:t>
            </a:r>
          </a:p>
          <a:p>
            <a:r>
              <a:rPr lang="en-US" dirty="0" smtClean="0"/>
              <a:t>print(mean(25:82))</a:t>
            </a:r>
          </a:p>
          <a:p>
            <a:endParaRPr lang="en-US" dirty="0" smtClean="0"/>
          </a:p>
          <a:p>
            <a:r>
              <a:rPr lang="en-US" dirty="0" smtClean="0"/>
              <a:t># Find sum of numbers </a:t>
            </a:r>
            <a:r>
              <a:rPr lang="en-US" dirty="0" err="1" smtClean="0"/>
              <a:t>frm</a:t>
            </a:r>
            <a:r>
              <a:rPr lang="en-US" dirty="0" smtClean="0"/>
              <a:t> 41 to 68.</a:t>
            </a:r>
          </a:p>
          <a:p>
            <a:r>
              <a:rPr lang="en-US" dirty="0" smtClean="0"/>
              <a:t>print(sum(41:68))</a:t>
            </a:r>
          </a:p>
          <a:p>
            <a:r>
              <a:rPr lang="en-US" dirty="0" smtClean="0"/>
              <a:t>When we execute the above code, it produces the following result −</a:t>
            </a:r>
          </a:p>
          <a:p>
            <a:r>
              <a:rPr lang="en-US" dirty="0" smtClean="0"/>
              <a:t>[1] 32 33 34 35 36 37 38 39 40 41 42 43 44</a:t>
            </a:r>
          </a:p>
          <a:p>
            <a:r>
              <a:rPr lang="en-US" dirty="0" smtClean="0"/>
              <a:t>[1] 53.5</a:t>
            </a:r>
          </a:p>
          <a:p>
            <a:r>
              <a:rPr lang="en-US" dirty="0" smtClean="0"/>
              <a:t>[1] 1526</a:t>
            </a:r>
          </a:p>
          <a:p>
            <a:endParaRPr lang="th-TH" dirty="0"/>
          </a:p>
        </p:txBody>
      </p:sp>
      <p:sp>
        <p:nvSpPr>
          <p:cNvPr id="4" name="ตัวแทนวันที่ 3"/>
          <p:cNvSpPr>
            <a:spLocks noGrp="1"/>
          </p:cNvSpPr>
          <p:nvPr>
            <p:ph type="dt" sz="half" idx="10"/>
          </p:nvPr>
        </p:nvSpPr>
        <p:spPr/>
        <p:txBody>
          <a:bodyPr/>
          <a:lstStyle/>
          <a:p>
            <a:fld id="{1E96DB81-5CA7-4064-8599-7B30BF2BC80A}"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8743851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a:t>User-defined Function</a:t>
            </a:r>
            <a:br>
              <a:rPr lang="en-US" b="1" dirty="0"/>
            </a:br>
            <a:endParaRPr lang="th-TH" dirty="0"/>
          </a:p>
        </p:txBody>
      </p:sp>
      <p:sp>
        <p:nvSpPr>
          <p:cNvPr id="3" name="ตัวแทนเนื้อหา 2"/>
          <p:cNvSpPr>
            <a:spLocks noGrp="1"/>
          </p:cNvSpPr>
          <p:nvPr>
            <p:ph idx="1"/>
          </p:nvPr>
        </p:nvSpPr>
        <p:spPr>
          <a:xfrm>
            <a:off x="539552" y="836712"/>
            <a:ext cx="8147248" cy="5760640"/>
          </a:xfrm>
        </p:spPr>
        <p:txBody>
          <a:bodyPr>
            <a:normAutofit fontScale="25000" lnSpcReduction="20000"/>
          </a:bodyPr>
          <a:lstStyle/>
          <a:p>
            <a:pPr marL="0" indent="0">
              <a:buNone/>
            </a:pPr>
            <a:r>
              <a:rPr lang="en-US" sz="5600" dirty="0" smtClean="0"/>
              <a:t>We can create user-defined functions in R. They are specific to what a user wants and once created they can be used like the built-in functions. Below is an example of how a function is created and used.</a:t>
            </a:r>
          </a:p>
          <a:p>
            <a:pPr marL="0" indent="0">
              <a:buNone/>
            </a:pPr>
            <a:r>
              <a:rPr lang="en-US" sz="5600" dirty="0" smtClean="0"/>
              <a:t># Create a function to print squares of numbers in sequence.</a:t>
            </a:r>
          </a:p>
          <a:p>
            <a:pPr marL="0" indent="0">
              <a:buNone/>
            </a:pPr>
            <a:r>
              <a:rPr lang="en-US" sz="5600" dirty="0" err="1" smtClean="0"/>
              <a:t>new.function</a:t>
            </a:r>
            <a:r>
              <a:rPr lang="en-US" sz="5600" dirty="0" smtClean="0"/>
              <a:t> &lt;- function(a) {</a:t>
            </a:r>
          </a:p>
          <a:p>
            <a:pPr marL="0" indent="0">
              <a:buNone/>
            </a:pPr>
            <a:r>
              <a:rPr lang="en-US" sz="5600" dirty="0" smtClean="0"/>
              <a:t>   for(i in 1:a) {</a:t>
            </a:r>
          </a:p>
          <a:p>
            <a:pPr marL="0" indent="0">
              <a:buNone/>
            </a:pPr>
            <a:r>
              <a:rPr lang="en-US" sz="5600" dirty="0" smtClean="0"/>
              <a:t>      b &lt;- i^2</a:t>
            </a:r>
          </a:p>
          <a:p>
            <a:pPr marL="0" indent="0">
              <a:buNone/>
            </a:pPr>
            <a:r>
              <a:rPr lang="en-US" sz="5600" dirty="0" smtClean="0"/>
              <a:t>      print(b)</a:t>
            </a:r>
          </a:p>
          <a:p>
            <a:pPr marL="0" indent="0">
              <a:buNone/>
            </a:pPr>
            <a:r>
              <a:rPr lang="en-US" sz="5600" dirty="0" smtClean="0"/>
              <a:t>   }</a:t>
            </a:r>
          </a:p>
          <a:p>
            <a:pPr marL="0" indent="0">
              <a:buNone/>
            </a:pPr>
            <a:r>
              <a:rPr lang="en-US" sz="5600" dirty="0" smtClean="0"/>
              <a:t>}	</a:t>
            </a:r>
          </a:p>
          <a:p>
            <a:pPr marL="0" indent="0">
              <a:buNone/>
            </a:pPr>
            <a:r>
              <a:rPr lang="en-US" sz="5600" dirty="0" smtClean="0"/>
              <a:t>Calling a Function</a:t>
            </a:r>
          </a:p>
          <a:p>
            <a:pPr marL="0" indent="0">
              <a:buNone/>
            </a:pPr>
            <a:r>
              <a:rPr lang="en-US" sz="5600" dirty="0" smtClean="0"/>
              <a:t># Create a function to print squares of numbers in sequence.</a:t>
            </a:r>
          </a:p>
          <a:p>
            <a:pPr marL="0" indent="0">
              <a:buNone/>
            </a:pPr>
            <a:r>
              <a:rPr lang="en-US" sz="5600" dirty="0" err="1" smtClean="0"/>
              <a:t>new.function</a:t>
            </a:r>
            <a:r>
              <a:rPr lang="en-US" sz="5600" dirty="0" smtClean="0"/>
              <a:t> &lt;- function(a) {</a:t>
            </a:r>
          </a:p>
          <a:p>
            <a:pPr marL="0" indent="0">
              <a:buNone/>
            </a:pPr>
            <a:r>
              <a:rPr lang="en-US" sz="5600" dirty="0" smtClean="0"/>
              <a:t>   for(i in 1:a) {</a:t>
            </a:r>
          </a:p>
          <a:p>
            <a:pPr marL="0" indent="0">
              <a:buNone/>
            </a:pPr>
            <a:r>
              <a:rPr lang="en-US" sz="5600" dirty="0" smtClean="0"/>
              <a:t>      b &lt;- i^2</a:t>
            </a:r>
          </a:p>
          <a:p>
            <a:pPr marL="0" indent="0">
              <a:buNone/>
            </a:pPr>
            <a:r>
              <a:rPr lang="en-US" sz="5600" dirty="0" smtClean="0"/>
              <a:t>      print(b)</a:t>
            </a:r>
          </a:p>
          <a:p>
            <a:pPr marL="0" indent="0">
              <a:buNone/>
            </a:pPr>
            <a:r>
              <a:rPr lang="en-US" sz="5600" dirty="0" smtClean="0"/>
              <a:t>   }</a:t>
            </a:r>
          </a:p>
          <a:p>
            <a:pPr marL="0" indent="0">
              <a:buNone/>
            </a:pPr>
            <a:r>
              <a:rPr lang="en-US" sz="5600" dirty="0" smtClean="0"/>
              <a:t>}</a:t>
            </a:r>
          </a:p>
          <a:p>
            <a:pPr marL="0" indent="0">
              <a:buNone/>
            </a:pPr>
            <a:endParaRPr lang="en-US" sz="5600" dirty="0" smtClean="0"/>
          </a:p>
          <a:p>
            <a:pPr marL="0" indent="0">
              <a:buNone/>
            </a:pPr>
            <a:r>
              <a:rPr lang="en-US" sz="5600" dirty="0" smtClean="0"/>
              <a:t># Call the function </a:t>
            </a:r>
            <a:r>
              <a:rPr lang="en-US" sz="5600" dirty="0" err="1" smtClean="0"/>
              <a:t>new.function</a:t>
            </a:r>
            <a:r>
              <a:rPr lang="en-US" sz="5600" dirty="0" smtClean="0"/>
              <a:t> supplying 6 as an argument.</a:t>
            </a:r>
          </a:p>
          <a:p>
            <a:pPr marL="0" indent="0">
              <a:buNone/>
            </a:pPr>
            <a:r>
              <a:rPr lang="en-US" sz="5600" dirty="0" err="1" smtClean="0"/>
              <a:t>new.function</a:t>
            </a:r>
            <a:r>
              <a:rPr lang="en-US" sz="5600" dirty="0" smtClean="0"/>
              <a:t>(6)</a:t>
            </a:r>
          </a:p>
          <a:p>
            <a:pPr marL="0" indent="0">
              <a:buNone/>
            </a:pPr>
            <a:r>
              <a:rPr lang="en-US" sz="5600" dirty="0" smtClean="0"/>
              <a:t>When we execute the above code, it produces the following result −</a:t>
            </a:r>
          </a:p>
          <a:p>
            <a:pPr marL="0" indent="0">
              <a:buNone/>
            </a:pPr>
            <a:r>
              <a:rPr lang="en-US" sz="5600" dirty="0" smtClean="0"/>
              <a:t>[1] 1</a:t>
            </a:r>
          </a:p>
          <a:p>
            <a:pPr marL="0" indent="0">
              <a:buNone/>
            </a:pPr>
            <a:r>
              <a:rPr lang="en-US" sz="5600" dirty="0" smtClean="0"/>
              <a:t>[1] 4</a:t>
            </a:r>
          </a:p>
          <a:p>
            <a:pPr marL="0" indent="0">
              <a:buNone/>
            </a:pPr>
            <a:r>
              <a:rPr lang="en-US" sz="5600" dirty="0" smtClean="0"/>
              <a:t>[1] 9</a:t>
            </a:r>
          </a:p>
          <a:p>
            <a:pPr marL="0" indent="0">
              <a:buNone/>
            </a:pPr>
            <a:r>
              <a:rPr lang="en-US" sz="5600" dirty="0" smtClean="0"/>
              <a:t>[1] 16</a:t>
            </a:r>
          </a:p>
          <a:p>
            <a:pPr marL="0" indent="0">
              <a:buNone/>
            </a:pPr>
            <a:r>
              <a:rPr lang="en-US" sz="5600" dirty="0" smtClean="0"/>
              <a:t>[1] 25</a:t>
            </a:r>
          </a:p>
          <a:p>
            <a:pPr marL="0" indent="0">
              <a:buNone/>
            </a:pPr>
            <a:r>
              <a:rPr lang="en-US" sz="5600" dirty="0" smtClean="0"/>
              <a:t>[1] 36</a:t>
            </a:r>
          </a:p>
          <a:p>
            <a:endParaRPr lang="th-TH" dirty="0"/>
          </a:p>
        </p:txBody>
      </p:sp>
      <p:sp>
        <p:nvSpPr>
          <p:cNvPr id="4" name="ตัวแทนวันที่ 3"/>
          <p:cNvSpPr>
            <a:spLocks noGrp="1"/>
          </p:cNvSpPr>
          <p:nvPr>
            <p:ph type="dt" sz="half" idx="10"/>
          </p:nvPr>
        </p:nvSpPr>
        <p:spPr/>
        <p:txBody>
          <a:bodyPr/>
          <a:lstStyle/>
          <a:p>
            <a:fld id="{15EE128F-E5CA-45F9-9E5D-7D65022D1B37}"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40253164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a:t>Calling a Function without an Argument</a:t>
            </a:r>
            <a:br>
              <a:rPr lang="en-US" b="1" dirty="0"/>
            </a:br>
            <a:endParaRPr lang="th-TH" dirty="0"/>
          </a:p>
        </p:txBody>
      </p:sp>
      <p:sp>
        <p:nvSpPr>
          <p:cNvPr id="3" name="ตัวแทนเนื้อหา 2"/>
          <p:cNvSpPr>
            <a:spLocks noGrp="1"/>
          </p:cNvSpPr>
          <p:nvPr>
            <p:ph idx="1"/>
          </p:nvPr>
        </p:nvSpPr>
        <p:spPr/>
        <p:txBody>
          <a:bodyPr>
            <a:normAutofit fontScale="55000" lnSpcReduction="20000"/>
          </a:bodyPr>
          <a:lstStyle/>
          <a:p>
            <a:pPr marL="0" indent="0">
              <a:buNone/>
            </a:pPr>
            <a:r>
              <a:rPr lang="en-US" dirty="0" smtClean="0"/>
              <a:t># Create a function without an argument.</a:t>
            </a:r>
          </a:p>
          <a:p>
            <a:pPr marL="0" indent="0">
              <a:buNone/>
            </a:pPr>
            <a:r>
              <a:rPr lang="en-US" dirty="0" err="1" smtClean="0"/>
              <a:t>new.function</a:t>
            </a:r>
            <a:r>
              <a:rPr lang="en-US" dirty="0" smtClean="0"/>
              <a:t> &lt;- function() {</a:t>
            </a:r>
          </a:p>
          <a:p>
            <a:pPr marL="0" indent="0">
              <a:buNone/>
            </a:pPr>
            <a:r>
              <a:rPr lang="en-US" dirty="0" smtClean="0"/>
              <a:t>   for(i in 1:5) {</a:t>
            </a:r>
          </a:p>
          <a:p>
            <a:pPr marL="0" indent="0">
              <a:buNone/>
            </a:pPr>
            <a:r>
              <a:rPr lang="en-US" dirty="0" smtClean="0"/>
              <a:t>      print(i^2)</a:t>
            </a:r>
          </a:p>
          <a:p>
            <a:pPr marL="0" indent="0">
              <a:buNone/>
            </a:pPr>
            <a:r>
              <a:rPr lang="en-US" dirty="0" smtClean="0"/>
              <a:t>   }</a:t>
            </a:r>
          </a:p>
          <a:p>
            <a:pPr marL="0" indent="0">
              <a:buNone/>
            </a:pPr>
            <a:r>
              <a:rPr lang="en-US" dirty="0" smtClean="0"/>
              <a:t>}	</a:t>
            </a:r>
          </a:p>
          <a:p>
            <a:pPr marL="0" indent="0">
              <a:buNone/>
            </a:pPr>
            <a:endParaRPr lang="en-US" dirty="0" smtClean="0"/>
          </a:p>
          <a:p>
            <a:pPr marL="0" indent="0">
              <a:buNone/>
            </a:pPr>
            <a:r>
              <a:rPr lang="en-US" dirty="0" smtClean="0"/>
              <a:t># Call the function without supplying an argument.</a:t>
            </a:r>
          </a:p>
          <a:p>
            <a:pPr marL="0" indent="0">
              <a:buNone/>
            </a:pPr>
            <a:r>
              <a:rPr lang="en-US" dirty="0" err="1" smtClean="0"/>
              <a:t>new.function</a:t>
            </a:r>
            <a:r>
              <a:rPr lang="en-US" dirty="0" smtClean="0"/>
              <a:t>()</a:t>
            </a:r>
          </a:p>
          <a:p>
            <a:pPr marL="0" indent="0">
              <a:buNone/>
            </a:pPr>
            <a:r>
              <a:rPr lang="en-US" dirty="0" smtClean="0"/>
              <a:t>When we execute the above code, it produces the following result −</a:t>
            </a:r>
          </a:p>
          <a:p>
            <a:pPr marL="0" indent="0">
              <a:buNone/>
            </a:pPr>
            <a:r>
              <a:rPr lang="en-US" dirty="0" smtClean="0"/>
              <a:t>[1] 1</a:t>
            </a:r>
          </a:p>
          <a:p>
            <a:pPr marL="0" indent="0">
              <a:buNone/>
            </a:pPr>
            <a:r>
              <a:rPr lang="en-US" dirty="0" smtClean="0"/>
              <a:t>[1] 4</a:t>
            </a:r>
          </a:p>
          <a:p>
            <a:pPr marL="0" indent="0">
              <a:buNone/>
            </a:pPr>
            <a:r>
              <a:rPr lang="en-US" dirty="0" smtClean="0"/>
              <a:t>[1] 9</a:t>
            </a:r>
          </a:p>
          <a:p>
            <a:pPr marL="0" indent="0">
              <a:buNone/>
            </a:pPr>
            <a:r>
              <a:rPr lang="en-US" dirty="0" smtClean="0"/>
              <a:t>[1] 16</a:t>
            </a:r>
          </a:p>
          <a:p>
            <a:pPr marL="0" indent="0">
              <a:buNone/>
            </a:pPr>
            <a:r>
              <a:rPr lang="en-US" dirty="0" smtClean="0"/>
              <a:t>[1] 25</a:t>
            </a:r>
          </a:p>
          <a:p>
            <a:endParaRPr lang="th-TH" dirty="0"/>
          </a:p>
        </p:txBody>
      </p:sp>
      <p:sp>
        <p:nvSpPr>
          <p:cNvPr id="4" name="ตัวแทนวันที่ 3"/>
          <p:cNvSpPr>
            <a:spLocks noGrp="1"/>
          </p:cNvSpPr>
          <p:nvPr>
            <p:ph type="dt" sz="half" idx="10"/>
          </p:nvPr>
        </p:nvSpPr>
        <p:spPr/>
        <p:txBody>
          <a:bodyPr/>
          <a:lstStyle/>
          <a:p>
            <a:fld id="{6E6AEEAA-8EBA-4F49-B6B7-D36FFA19E4D1}"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7538375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a:t>Calling a Function with Argument Values (by position and by name)</a:t>
            </a:r>
            <a:br>
              <a:rPr lang="en-US" b="1" dirty="0"/>
            </a:br>
            <a:endParaRPr lang="th-TH" dirty="0"/>
          </a:p>
        </p:txBody>
      </p:sp>
      <p:sp>
        <p:nvSpPr>
          <p:cNvPr id="3" name="ตัวแทนเนื้อหา 2"/>
          <p:cNvSpPr>
            <a:spLocks noGrp="1"/>
          </p:cNvSpPr>
          <p:nvPr>
            <p:ph idx="1"/>
          </p:nvPr>
        </p:nvSpPr>
        <p:spPr>
          <a:xfrm>
            <a:off x="395536" y="1124744"/>
            <a:ext cx="8291264" cy="5616624"/>
          </a:xfrm>
        </p:spPr>
        <p:txBody>
          <a:bodyPr>
            <a:normAutofit fontScale="70000" lnSpcReduction="20000"/>
          </a:bodyPr>
          <a:lstStyle/>
          <a:p>
            <a:pPr marL="0" indent="0">
              <a:buNone/>
            </a:pPr>
            <a:r>
              <a:rPr lang="en-US" dirty="0" smtClean="0"/>
              <a:t>The arguments to a function call can be supplied in the same sequence as defined in the function or they can be supplied in a different sequence but assigned to the names of the arguments.</a:t>
            </a:r>
          </a:p>
          <a:p>
            <a:pPr marL="0" indent="0">
              <a:buNone/>
            </a:pPr>
            <a:r>
              <a:rPr lang="en-US" dirty="0" smtClean="0"/>
              <a:t># Create a function with arguments.</a:t>
            </a:r>
          </a:p>
          <a:p>
            <a:pPr marL="0" indent="0">
              <a:buNone/>
            </a:pPr>
            <a:r>
              <a:rPr lang="en-US" dirty="0" err="1" smtClean="0"/>
              <a:t>new.function</a:t>
            </a:r>
            <a:r>
              <a:rPr lang="en-US" dirty="0" smtClean="0"/>
              <a:t> &lt;- function(</a:t>
            </a:r>
            <a:r>
              <a:rPr lang="en-US" dirty="0" err="1" smtClean="0"/>
              <a:t>a,b,c</a:t>
            </a:r>
            <a:r>
              <a:rPr lang="en-US" dirty="0" smtClean="0"/>
              <a:t>) {</a:t>
            </a:r>
          </a:p>
          <a:p>
            <a:pPr marL="0" indent="0">
              <a:buNone/>
            </a:pPr>
            <a:r>
              <a:rPr lang="en-US" dirty="0" smtClean="0"/>
              <a:t>   result &lt;- a * b + c</a:t>
            </a:r>
          </a:p>
          <a:p>
            <a:pPr marL="0" indent="0">
              <a:buNone/>
            </a:pPr>
            <a:r>
              <a:rPr lang="en-US" dirty="0" smtClean="0"/>
              <a:t>   print(result)</a:t>
            </a:r>
          </a:p>
          <a:p>
            <a:pPr marL="0" indent="0">
              <a:buNone/>
            </a:pPr>
            <a:r>
              <a:rPr lang="en-US" dirty="0" smtClean="0"/>
              <a:t>}</a:t>
            </a:r>
          </a:p>
          <a:p>
            <a:pPr marL="0" indent="0">
              <a:buNone/>
            </a:pPr>
            <a:endParaRPr lang="en-US" dirty="0" smtClean="0"/>
          </a:p>
          <a:p>
            <a:pPr marL="0" indent="0">
              <a:buNone/>
            </a:pPr>
            <a:r>
              <a:rPr lang="en-US" dirty="0" smtClean="0"/>
              <a:t># Call the function by position of arguments.</a:t>
            </a:r>
          </a:p>
          <a:p>
            <a:pPr marL="0" indent="0">
              <a:buNone/>
            </a:pPr>
            <a:r>
              <a:rPr lang="en-US" dirty="0" err="1" smtClean="0"/>
              <a:t>new.function</a:t>
            </a:r>
            <a:r>
              <a:rPr lang="en-US" dirty="0" smtClean="0"/>
              <a:t>(5,3,11)</a:t>
            </a:r>
          </a:p>
          <a:p>
            <a:pPr marL="0" indent="0">
              <a:buNone/>
            </a:pPr>
            <a:endParaRPr lang="en-US" dirty="0" smtClean="0"/>
          </a:p>
          <a:p>
            <a:pPr marL="0" indent="0">
              <a:buNone/>
            </a:pPr>
            <a:r>
              <a:rPr lang="en-US" dirty="0" smtClean="0"/>
              <a:t># Call the function by names of the arguments.</a:t>
            </a:r>
          </a:p>
          <a:p>
            <a:pPr marL="0" indent="0">
              <a:buNone/>
            </a:pPr>
            <a:r>
              <a:rPr lang="en-US" dirty="0" err="1" smtClean="0"/>
              <a:t>new.function</a:t>
            </a:r>
            <a:r>
              <a:rPr lang="en-US" dirty="0" smtClean="0"/>
              <a:t>(a = 11, b = 5, c = 3)</a:t>
            </a:r>
          </a:p>
          <a:p>
            <a:pPr marL="0" indent="0">
              <a:buNone/>
            </a:pPr>
            <a:r>
              <a:rPr lang="en-US" dirty="0" smtClean="0"/>
              <a:t>When we execute the above code, it produces the following result −</a:t>
            </a:r>
          </a:p>
          <a:p>
            <a:pPr marL="0" indent="0">
              <a:buNone/>
            </a:pPr>
            <a:r>
              <a:rPr lang="en-US" dirty="0" smtClean="0"/>
              <a:t>[1] 26</a:t>
            </a:r>
          </a:p>
          <a:p>
            <a:pPr marL="0" indent="0">
              <a:buNone/>
            </a:pPr>
            <a:r>
              <a:rPr lang="en-US" dirty="0" smtClean="0"/>
              <a:t>[1] 58</a:t>
            </a:r>
          </a:p>
          <a:p>
            <a:endParaRPr lang="th-TH" dirty="0"/>
          </a:p>
        </p:txBody>
      </p:sp>
      <p:sp>
        <p:nvSpPr>
          <p:cNvPr id="4" name="ตัวแทนวันที่ 3"/>
          <p:cNvSpPr>
            <a:spLocks noGrp="1"/>
          </p:cNvSpPr>
          <p:nvPr>
            <p:ph type="dt" sz="half" idx="10"/>
          </p:nvPr>
        </p:nvSpPr>
        <p:spPr/>
        <p:txBody>
          <a:bodyPr/>
          <a:lstStyle/>
          <a:p>
            <a:fld id="{AD6AD88D-C7AA-4ECD-85B8-07A54E0DF7AA}"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093373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a:t>Calling a Function with Default Argument</a:t>
            </a:r>
            <a:br>
              <a:rPr lang="en-US" b="1" dirty="0"/>
            </a:br>
            <a:endParaRPr lang="th-TH" dirty="0"/>
          </a:p>
        </p:txBody>
      </p:sp>
      <p:sp>
        <p:nvSpPr>
          <p:cNvPr id="3" name="ตัวแทนเนื้อหา 2"/>
          <p:cNvSpPr>
            <a:spLocks noGrp="1"/>
          </p:cNvSpPr>
          <p:nvPr>
            <p:ph idx="1"/>
          </p:nvPr>
        </p:nvSpPr>
        <p:spPr>
          <a:xfrm>
            <a:off x="467544" y="980728"/>
            <a:ext cx="8424936" cy="5688632"/>
          </a:xfrm>
        </p:spPr>
        <p:txBody>
          <a:bodyPr>
            <a:normAutofit fontScale="62500" lnSpcReduction="20000"/>
          </a:bodyPr>
          <a:lstStyle/>
          <a:p>
            <a:pPr marL="0" indent="0">
              <a:buNone/>
            </a:pPr>
            <a:r>
              <a:rPr lang="en-US" dirty="0" smtClean="0"/>
              <a:t>We can define the value of the arguments in the function definition and call the function without supplying any argument to get the default result. But we can also call such functions by supplying new values of the argument and get non default result.</a:t>
            </a:r>
          </a:p>
          <a:p>
            <a:pPr marL="0" indent="0">
              <a:buNone/>
            </a:pPr>
            <a:r>
              <a:rPr lang="en-US" dirty="0" smtClean="0"/>
              <a:t># Create a function with arguments.</a:t>
            </a:r>
          </a:p>
          <a:p>
            <a:pPr marL="0" indent="0">
              <a:buNone/>
            </a:pPr>
            <a:r>
              <a:rPr lang="en-US" dirty="0" err="1" smtClean="0"/>
              <a:t>new.function</a:t>
            </a:r>
            <a:r>
              <a:rPr lang="en-US" dirty="0" smtClean="0"/>
              <a:t> &lt;- function(a = 3, b = 6) {</a:t>
            </a:r>
          </a:p>
          <a:p>
            <a:pPr marL="0" indent="0">
              <a:buNone/>
            </a:pPr>
            <a:r>
              <a:rPr lang="en-US" dirty="0" smtClean="0"/>
              <a:t>   result &lt;- a * b</a:t>
            </a:r>
          </a:p>
          <a:p>
            <a:pPr marL="0" indent="0">
              <a:buNone/>
            </a:pPr>
            <a:r>
              <a:rPr lang="en-US" dirty="0" smtClean="0"/>
              <a:t>   print(result)</a:t>
            </a:r>
          </a:p>
          <a:p>
            <a:pPr marL="0" indent="0">
              <a:buNone/>
            </a:pPr>
            <a:r>
              <a:rPr lang="en-US" dirty="0" smtClean="0"/>
              <a:t>}</a:t>
            </a:r>
          </a:p>
          <a:p>
            <a:pPr marL="0" indent="0">
              <a:buNone/>
            </a:pPr>
            <a:endParaRPr lang="en-US" dirty="0" smtClean="0"/>
          </a:p>
          <a:p>
            <a:pPr marL="0" indent="0">
              <a:buNone/>
            </a:pPr>
            <a:r>
              <a:rPr lang="en-US" dirty="0" smtClean="0"/>
              <a:t># Call the function without giving any argument.</a:t>
            </a:r>
          </a:p>
          <a:p>
            <a:pPr marL="0" indent="0">
              <a:buNone/>
            </a:pPr>
            <a:r>
              <a:rPr lang="en-US" dirty="0" err="1" smtClean="0"/>
              <a:t>new.function</a:t>
            </a:r>
            <a:r>
              <a:rPr lang="en-US" dirty="0" smtClean="0"/>
              <a:t>()</a:t>
            </a:r>
          </a:p>
          <a:p>
            <a:pPr marL="0" indent="0">
              <a:buNone/>
            </a:pPr>
            <a:endParaRPr lang="en-US" dirty="0" smtClean="0"/>
          </a:p>
          <a:p>
            <a:pPr marL="0" indent="0">
              <a:buNone/>
            </a:pPr>
            <a:r>
              <a:rPr lang="en-US" dirty="0" smtClean="0"/>
              <a:t># Call the function with giving new values of the argument.</a:t>
            </a:r>
          </a:p>
          <a:p>
            <a:pPr marL="0" indent="0">
              <a:buNone/>
            </a:pPr>
            <a:r>
              <a:rPr lang="en-US" dirty="0" err="1" smtClean="0"/>
              <a:t>new.function</a:t>
            </a:r>
            <a:r>
              <a:rPr lang="en-US" dirty="0" smtClean="0"/>
              <a:t>(9,5)</a:t>
            </a:r>
          </a:p>
          <a:p>
            <a:pPr marL="0" indent="0">
              <a:buNone/>
            </a:pPr>
            <a:r>
              <a:rPr lang="en-US" dirty="0" smtClean="0"/>
              <a:t>When we execute the above code, it produces the following result −</a:t>
            </a:r>
          </a:p>
          <a:p>
            <a:pPr marL="0" indent="0">
              <a:buNone/>
            </a:pPr>
            <a:r>
              <a:rPr lang="en-US" dirty="0" smtClean="0"/>
              <a:t>[1] 18</a:t>
            </a:r>
          </a:p>
          <a:p>
            <a:pPr marL="0" indent="0">
              <a:buNone/>
            </a:pPr>
            <a:r>
              <a:rPr lang="en-US" dirty="0" smtClean="0"/>
              <a:t>[1] 45</a:t>
            </a:r>
          </a:p>
          <a:p>
            <a:endParaRPr lang="th-TH" dirty="0"/>
          </a:p>
        </p:txBody>
      </p:sp>
      <p:sp>
        <p:nvSpPr>
          <p:cNvPr id="4" name="ตัวแทนวันที่ 3"/>
          <p:cNvSpPr>
            <a:spLocks noGrp="1"/>
          </p:cNvSpPr>
          <p:nvPr>
            <p:ph type="dt" sz="half" idx="10"/>
          </p:nvPr>
        </p:nvSpPr>
        <p:spPr/>
        <p:txBody>
          <a:bodyPr/>
          <a:lstStyle/>
          <a:p>
            <a:fld id="{B390EA3F-3A48-4522-B277-A63E58D8EF44}"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9759093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b="1" dirty="0"/>
              <a:t>R packages</a:t>
            </a:r>
            <a:r>
              <a:rPr lang="en-US" dirty="0"/>
              <a:t/>
            </a:r>
            <a:br>
              <a:rPr lang="en-US" dirty="0"/>
            </a:br>
            <a:endParaRPr lang="th-TH" dirty="0"/>
          </a:p>
        </p:txBody>
      </p:sp>
      <p:sp>
        <p:nvSpPr>
          <p:cNvPr id="3" name="ตัวแทนเนื้อหา 2"/>
          <p:cNvSpPr>
            <a:spLocks noGrp="1"/>
          </p:cNvSpPr>
          <p:nvPr>
            <p:ph idx="1"/>
          </p:nvPr>
        </p:nvSpPr>
        <p:spPr/>
        <p:txBody>
          <a:bodyPr>
            <a:normAutofit fontScale="77500" lnSpcReduction="20000"/>
          </a:bodyPr>
          <a:lstStyle/>
          <a:p>
            <a:pPr marL="0" indent="0">
              <a:buNone/>
            </a:pPr>
            <a:r>
              <a:rPr lang="en-US" dirty="0" smtClean="0"/>
              <a:t>R packages are a collection of R functions, complied code and sample data. They are stored under a directory called "library" in the R environment. By default, R installs a set of packages during installation. More packages are added later, when they are needed for some specific purpose. When we start the R console, only the default packages are available by default. Other packages which are already installed have to be loaded explicitly to be used by the R program that is going to use them.</a:t>
            </a:r>
          </a:p>
          <a:p>
            <a:pPr marL="0" indent="0">
              <a:buNone/>
            </a:pPr>
            <a:r>
              <a:rPr lang="en-US" dirty="0" smtClean="0"/>
              <a:t>All the packages available in R language are listed at R Packages.</a:t>
            </a:r>
          </a:p>
          <a:p>
            <a:pPr marL="0" indent="0">
              <a:buNone/>
            </a:pPr>
            <a:r>
              <a:rPr lang="en-US" dirty="0" smtClean="0"/>
              <a:t>Below is a list of commands to be used to check, verify and use the R packages.</a:t>
            </a:r>
          </a:p>
          <a:p>
            <a:endParaRPr lang="th-TH" dirty="0"/>
          </a:p>
        </p:txBody>
      </p:sp>
      <p:sp>
        <p:nvSpPr>
          <p:cNvPr id="4" name="ตัวแทนวันที่ 3"/>
          <p:cNvSpPr>
            <a:spLocks noGrp="1"/>
          </p:cNvSpPr>
          <p:nvPr>
            <p:ph type="dt" sz="half" idx="10"/>
          </p:nvPr>
        </p:nvSpPr>
        <p:spPr/>
        <p:txBody>
          <a:bodyPr/>
          <a:lstStyle/>
          <a:p>
            <a:fld id="{C93885B0-07F4-4D5C-9166-43B935863C08}"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2774001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Check Available R Packages</a:t>
            </a:r>
            <a:br>
              <a:rPr lang="en-US" dirty="0" smtClean="0"/>
            </a:br>
            <a:endParaRPr lang="th-TH" dirty="0"/>
          </a:p>
        </p:txBody>
      </p:sp>
      <p:sp>
        <p:nvSpPr>
          <p:cNvPr id="3" name="ตัวแทนเนื้อหา 2"/>
          <p:cNvSpPr>
            <a:spLocks noGrp="1"/>
          </p:cNvSpPr>
          <p:nvPr>
            <p:ph idx="1"/>
          </p:nvPr>
        </p:nvSpPr>
        <p:spPr>
          <a:xfrm>
            <a:off x="467544" y="980728"/>
            <a:ext cx="8219256" cy="5544616"/>
          </a:xfrm>
        </p:spPr>
        <p:txBody>
          <a:bodyPr>
            <a:normAutofit fontScale="55000" lnSpcReduction="20000"/>
          </a:bodyPr>
          <a:lstStyle/>
          <a:p>
            <a:r>
              <a:rPr lang="en-US" dirty="0" smtClean="0"/>
              <a:t>Get library locations containing R packages</a:t>
            </a:r>
          </a:p>
          <a:p>
            <a:r>
              <a:rPr lang="en-US" dirty="0" smtClean="0"/>
              <a:t>.</a:t>
            </a:r>
            <a:r>
              <a:rPr lang="en-US" dirty="0" err="1" smtClean="0"/>
              <a:t>libPaths</a:t>
            </a:r>
            <a:r>
              <a:rPr lang="en-US" dirty="0" smtClean="0"/>
              <a:t>()</a:t>
            </a:r>
          </a:p>
          <a:p>
            <a:r>
              <a:rPr lang="en-US" dirty="0" smtClean="0"/>
              <a:t>When we execute the above code, it produces the following result. It may vary depending on the local settings of your pc.</a:t>
            </a:r>
          </a:p>
          <a:p>
            <a:r>
              <a:rPr lang="en-US" dirty="0" smtClean="0"/>
              <a:t>[2] "C:/Program Files/R/R-3.2.2/library"</a:t>
            </a:r>
          </a:p>
          <a:p>
            <a:r>
              <a:rPr lang="en-US" dirty="0" smtClean="0"/>
              <a:t>Get the list of all the packages installed</a:t>
            </a:r>
          </a:p>
          <a:p>
            <a:r>
              <a:rPr lang="en-US" dirty="0" smtClean="0"/>
              <a:t>library()</a:t>
            </a:r>
          </a:p>
          <a:p>
            <a:r>
              <a:rPr lang="en-US" dirty="0" smtClean="0"/>
              <a:t>When we execute the above code, it produces the following result. It may vary depending on the local settings of your pc.</a:t>
            </a:r>
          </a:p>
          <a:p>
            <a:r>
              <a:rPr lang="en-US" dirty="0" smtClean="0"/>
              <a:t>Packages in library ‘C:/Program Files/R/R-3.2.2/library’:</a:t>
            </a:r>
          </a:p>
          <a:p>
            <a:endParaRPr lang="en-US" dirty="0" smtClean="0"/>
          </a:p>
          <a:p>
            <a:r>
              <a:rPr lang="en-US" dirty="0" smtClean="0"/>
              <a:t>base                    The R Base Package</a:t>
            </a:r>
          </a:p>
          <a:p>
            <a:r>
              <a:rPr lang="en-US" dirty="0" smtClean="0"/>
              <a:t>boot                    Bootstrap Functions (Originally by Angelo </a:t>
            </a:r>
            <a:r>
              <a:rPr lang="en-US" dirty="0" err="1" smtClean="0"/>
              <a:t>Canty</a:t>
            </a:r>
            <a:endParaRPr lang="en-US" dirty="0" smtClean="0"/>
          </a:p>
          <a:p>
            <a:r>
              <a:rPr lang="en-US" dirty="0" smtClean="0"/>
              <a:t>                        for S)</a:t>
            </a:r>
          </a:p>
          <a:p>
            <a:r>
              <a:rPr lang="en-US" dirty="0" smtClean="0"/>
              <a:t>class                   Functions for Classification</a:t>
            </a:r>
          </a:p>
          <a:p>
            <a:r>
              <a:rPr lang="en-US" dirty="0" smtClean="0"/>
              <a:t>cluster                 "Finding Groups in Data": Cluster Analysis</a:t>
            </a:r>
          </a:p>
          <a:p>
            <a:r>
              <a:rPr lang="en-US" dirty="0" smtClean="0"/>
              <a:t>                        Extended </a:t>
            </a:r>
            <a:r>
              <a:rPr lang="en-US" dirty="0" err="1" smtClean="0"/>
              <a:t>Rousseeuw</a:t>
            </a:r>
            <a:r>
              <a:rPr lang="en-US" dirty="0" smtClean="0"/>
              <a:t> et al.</a:t>
            </a:r>
          </a:p>
          <a:p>
            <a:r>
              <a:rPr lang="en-US" dirty="0" err="1" smtClean="0"/>
              <a:t>codetools</a:t>
            </a:r>
            <a:r>
              <a:rPr lang="en-US" dirty="0" smtClean="0"/>
              <a:t>               Code Analysis Tools for R</a:t>
            </a:r>
          </a:p>
          <a:p>
            <a:r>
              <a:rPr lang="en-US" dirty="0" smtClean="0"/>
              <a:t>compiler </a:t>
            </a:r>
            <a:endParaRPr lang="th-TH" dirty="0"/>
          </a:p>
        </p:txBody>
      </p:sp>
      <p:sp>
        <p:nvSpPr>
          <p:cNvPr id="4" name="ตัวแทนวันที่ 3"/>
          <p:cNvSpPr>
            <a:spLocks noGrp="1"/>
          </p:cNvSpPr>
          <p:nvPr>
            <p:ph type="dt" sz="half" idx="10"/>
          </p:nvPr>
        </p:nvSpPr>
        <p:spPr/>
        <p:txBody>
          <a:bodyPr/>
          <a:lstStyle/>
          <a:p>
            <a:fld id="{E2FB9DAF-A8F2-4CB3-8F94-3C1430CDC7F8}"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717960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Install a New Package</a:t>
            </a:r>
            <a:br>
              <a:rPr lang="en-US" dirty="0" smtClean="0"/>
            </a:br>
            <a:endParaRPr lang="th-TH" dirty="0"/>
          </a:p>
        </p:txBody>
      </p:sp>
      <p:sp>
        <p:nvSpPr>
          <p:cNvPr id="3" name="ตัวแทนเนื้อหา 2"/>
          <p:cNvSpPr>
            <a:spLocks noGrp="1"/>
          </p:cNvSpPr>
          <p:nvPr>
            <p:ph idx="1"/>
          </p:nvPr>
        </p:nvSpPr>
        <p:spPr/>
        <p:txBody>
          <a:bodyPr>
            <a:normAutofit fontScale="77500" lnSpcReduction="20000"/>
          </a:bodyPr>
          <a:lstStyle/>
          <a:p>
            <a:pPr marL="0" indent="0">
              <a:buNone/>
            </a:pPr>
            <a:r>
              <a:rPr lang="en-US" dirty="0" smtClean="0"/>
              <a:t>There are two ways to add new R packages. One is installing directly from the CRAN directory and another is downloading the package to your local system and installing it manually.</a:t>
            </a:r>
          </a:p>
          <a:p>
            <a:pPr marL="0" indent="0">
              <a:buNone/>
            </a:pPr>
            <a:r>
              <a:rPr lang="en-US" dirty="0" smtClean="0"/>
              <a:t>Install directly from CRAN</a:t>
            </a:r>
          </a:p>
          <a:p>
            <a:pPr marL="0" indent="0">
              <a:buNone/>
            </a:pPr>
            <a:r>
              <a:rPr lang="en-US" dirty="0" smtClean="0"/>
              <a:t>The following command gets the packages directly from CRAN webpage and installs the package in the R environment. You may be prompted to choose a nearest mirror. Choose the one appropriate to your location.</a:t>
            </a:r>
          </a:p>
          <a:p>
            <a:pPr marL="0" indent="0">
              <a:buNone/>
            </a:pPr>
            <a:r>
              <a:rPr lang="en-US" dirty="0" smtClean="0"/>
              <a:t> </a:t>
            </a:r>
            <a:r>
              <a:rPr lang="en-US" dirty="0" err="1" smtClean="0"/>
              <a:t>install.packages</a:t>
            </a:r>
            <a:r>
              <a:rPr lang="en-US" dirty="0" smtClean="0"/>
              <a:t>("Package Name")</a:t>
            </a:r>
          </a:p>
          <a:p>
            <a:pPr marL="0" indent="0">
              <a:buNone/>
            </a:pPr>
            <a:r>
              <a:rPr lang="en-US" dirty="0" smtClean="0"/>
              <a:t> </a:t>
            </a:r>
          </a:p>
          <a:p>
            <a:pPr marL="0" indent="0">
              <a:buNone/>
            </a:pPr>
            <a:r>
              <a:rPr lang="en-US" dirty="0" smtClean="0"/>
              <a:t># Install the package named "XML".</a:t>
            </a:r>
          </a:p>
          <a:p>
            <a:pPr marL="0" indent="0">
              <a:buNone/>
            </a:pPr>
            <a:r>
              <a:rPr lang="en-US" dirty="0" smtClean="0"/>
              <a:t> </a:t>
            </a:r>
            <a:r>
              <a:rPr lang="en-US" dirty="0" err="1" smtClean="0"/>
              <a:t>install.packages</a:t>
            </a:r>
            <a:r>
              <a:rPr lang="en-US" dirty="0" smtClean="0"/>
              <a:t>("XML")</a:t>
            </a:r>
          </a:p>
          <a:p>
            <a:endParaRPr lang="th-TH" dirty="0"/>
          </a:p>
        </p:txBody>
      </p:sp>
      <p:sp>
        <p:nvSpPr>
          <p:cNvPr id="4" name="ตัวแทนวันที่ 3"/>
          <p:cNvSpPr>
            <a:spLocks noGrp="1"/>
          </p:cNvSpPr>
          <p:nvPr>
            <p:ph type="dt" sz="half" idx="10"/>
          </p:nvPr>
        </p:nvSpPr>
        <p:spPr/>
        <p:txBody>
          <a:bodyPr/>
          <a:lstStyle/>
          <a:p>
            <a:fld id="{6026A562-8A6C-470D-B170-3DE550640531}"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3270522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smtClean="0"/>
              <a:t>Install package manually</a:t>
            </a:r>
            <a:br>
              <a:rPr lang="en-US" dirty="0" smtClean="0"/>
            </a:br>
            <a:endParaRPr lang="th-TH" dirty="0"/>
          </a:p>
        </p:txBody>
      </p:sp>
      <p:sp>
        <p:nvSpPr>
          <p:cNvPr id="3" name="ตัวแทนเนื้อหา 2"/>
          <p:cNvSpPr>
            <a:spLocks noGrp="1"/>
          </p:cNvSpPr>
          <p:nvPr>
            <p:ph idx="1"/>
          </p:nvPr>
        </p:nvSpPr>
        <p:spPr>
          <a:xfrm>
            <a:off x="539552" y="908720"/>
            <a:ext cx="8147248" cy="5616624"/>
          </a:xfrm>
        </p:spPr>
        <p:txBody>
          <a:bodyPr>
            <a:normAutofit fontScale="62500" lnSpcReduction="20000"/>
          </a:bodyPr>
          <a:lstStyle/>
          <a:p>
            <a:pPr marL="0" indent="0">
              <a:buNone/>
            </a:pPr>
            <a:r>
              <a:rPr lang="en-US" dirty="0" smtClean="0"/>
              <a:t>Go to the link R Packages to download the package needed. Save the package as a .zip file in a suitable location in the local system.</a:t>
            </a:r>
          </a:p>
          <a:p>
            <a:pPr marL="0" indent="0">
              <a:buNone/>
            </a:pPr>
            <a:r>
              <a:rPr lang="en-US" dirty="0" smtClean="0"/>
              <a:t>Now you can run the following command to install this package in the R environment.</a:t>
            </a:r>
          </a:p>
          <a:p>
            <a:pPr marL="0" indent="0">
              <a:buNone/>
            </a:pPr>
            <a:r>
              <a:rPr lang="en-US" dirty="0" err="1" smtClean="0"/>
              <a:t>install.packages</a:t>
            </a:r>
            <a:r>
              <a:rPr lang="en-US" dirty="0" smtClean="0"/>
              <a:t>(</a:t>
            </a:r>
            <a:r>
              <a:rPr lang="en-US" dirty="0" err="1" smtClean="0"/>
              <a:t>file_name_with_path</a:t>
            </a:r>
            <a:r>
              <a:rPr lang="en-US" dirty="0" smtClean="0"/>
              <a:t>, repos = NULL, type = "source")</a:t>
            </a:r>
          </a:p>
          <a:p>
            <a:pPr marL="0" indent="0">
              <a:buNone/>
            </a:pPr>
            <a:endParaRPr lang="en-US" dirty="0" smtClean="0"/>
          </a:p>
          <a:p>
            <a:pPr marL="0" indent="0">
              <a:buNone/>
            </a:pPr>
            <a:r>
              <a:rPr lang="en-US" dirty="0" smtClean="0"/>
              <a:t># Install the package named "XML"</a:t>
            </a:r>
          </a:p>
          <a:p>
            <a:pPr marL="0" indent="0">
              <a:buNone/>
            </a:pPr>
            <a:r>
              <a:rPr lang="en-US" dirty="0" err="1" smtClean="0"/>
              <a:t>install.packages</a:t>
            </a:r>
            <a:r>
              <a:rPr lang="en-US" dirty="0" smtClean="0"/>
              <a:t>("E:/XML_3.98-1.3.zip", repos = NULL, type = "source")</a:t>
            </a:r>
          </a:p>
          <a:p>
            <a:pPr marL="0" indent="0">
              <a:buNone/>
            </a:pPr>
            <a:r>
              <a:rPr lang="en-US" dirty="0" smtClean="0"/>
              <a:t>Load Package to Library</a:t>
            </a:r>
          </a:p>
          <a:p>
            <a:pPr marL="0" indent="0">
              <a:buNone/>
            </a:pPr>
            <a:r>
              <a:rPr lang="en-US" dirty="0" smtClean="0"/>
              <a:t>Before a package can be used in the code, it must be loaded to the current R environment. You also need to load a package that is already installed previously but not available in the current environment.</a:t>
            </a:r>
          </a:p>
          <a:p>
            <a:pPr marL="0" indent="0">
              <a:buNone/>
            </a:pPr>
            <a:r>
              <a:rPr lang="en-US" dirty="0" smtClean="0"/>
              <a:t>A package is loaded using the following command −</a:t>
            </a:r>
          </a:p>
          <a:p>
            <a:pPr marL="0" indent="0">
              <a:buNone/>
            </a:pPr>
            <a:r>
              <a:rPr lang="en-US" dirty="0" smtClean="0"/>
              <a:t>library("package Name", </a:t>
            </a:r>
            <a:r>
              <a:rPr lang="en-US" dirty="0" err="1" smtClean="0"/>
              <a:t>lib.loc</a:t>
            </a:r>
            <a:r>
              <a:rPr lang="en-US" dirty="0" smtClean="0"/>
              <a:t> = "path to library")</a:t>
            </a:r>
          </a:p>
          <a:p>
            <a:pPr marL="0" indent="0">
              <a:buNone/>
            </a:pPr>
            <a:endParaRPr lang="en-US" dirty="0" smtClean="0"/>
          </a:p>
          <a:p>
            <a:pPr marL="0" indent="0">
              <a:buNone/>
            </a:pPr>
            <a:r>
              <a:rPr lang="en-US" dirty="0" smtClean="0"/>
              <a:t># Load the package named "XML"</a:t>
            </a:r>
          </a:p>
          <a:p>
            <a:pPr marL="0" indent="0">
              <a:buNone/>
            </a:pPr>
            <a:r>
              <a:rPr lang="en-US" dirty="0" err="1" smtClean="0"/>
              <a:t>install.packages</a:t>
            </a:r>
            <a:r>
              <a:rPr lang="en-US" dirty="0" smtClean="0"/>
              <a:t>("E:/XML_3.98-1.3.zip", repos = NULL, type = "source")</a:t>
            </a:r>
          </a:p>
          <a:p>
            <a:endParaRPr lang="th-TH" dirty="0"/>
          </a:p>
        </p:txBody>
      </p:sp>
      <p:sp>
        <p:nvSpPr>
          <p:cNvPr id="4" name="ตัวแทนวันที่ 3"/>
          <p:cNvSpPr>
            <a:spLocks noGrp="1"/>
          </p:cNvSpPr>
          <p:nvPr>
            <p:ph type="dt" sz="half" idx="10"/>
          </p:nvPr>
        </p:nvSpPr>
        <p:spPr/>
        <p:txBody>
          <a:bodyPr/>
          <a:lstStyle/>
          <a:p>
            <a:fld id="{D235A676-49B2-4EC5-968D-13A4A439A4BF}" type="datetime1">
              <a:rPr lang="th-TH" smtClean="0"/>
              <a:t>07/06/60</a:t>
            </a:fld>
            <a:endParaRPr lang="th-TH"/>
          </a:p>
        </p:txBody>
      </p:sp>
      <p:sp>
        <p:nvSpPr>
          <p:cNvPr id="5" name="ตัวแทนท้ายกระดาษ 4"/>
          <p:cNvSpPr>
            <a:spLocks noGrp="1"/>
          </p:cNvSpPr>
          <p:nvPr>
            <p:ph type="ftr" sz="quarter" idx="11"/>
          </p:nvPr>
        </p:nvSpPr>
        <p:spPr/>
        <p:txBody>
          <a:bodyPr/>
          <a:lstStyle/>
          <a:p>
            <a:r>
              <a:rPr lang="en-US" smtClean="0"/>
              <a:t>Dr.Manirath Wongsim</a:t>
            </a:r>
            <a:endParaRPr lang="th-TH"/>
          </a:p>
        </p:txBody>
      </p:sp>
    </p:spTree>
    <p:extLst>
      <p:ext uri="{BB962C8B-B14F-4D97-AF65-F5344CB8AC3E}">
        <p14:creationId xmlns:p14="http://schemas.microsoft.com/office/powerpoint/2010/main" val="180462347"/>
      </p:ext>
    </p:extLst>
  </p:cSld>
  <p:clrMapOvr>
    <a:masterClrMapping/>
  </p:clrMapOvr>
</p:sld>
</file>

<file path=ppt/theme/theme1.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TotalTime>
  <Words>12769</Words>
  <Application>Microsoft Office PowerPoint</Application>
  <PresentationFormat>นำเสนอทางหน้าจอ (4:3)</PresentationFormat>
  <Paragraphs>2198</Paragraphs>
  <Slides>164</Slides>
  <Notes>20</Notes>
  <HiddenSlides>0</HiddenSlides>
  <MMClips>1</MMClips>
  <ScaleCrop>false</ScaleCrop>
  <HeadingPairs>
    <vt:vector size="4" baseType="variant">
      <vt:variant>
        <vt:lpstr>ชุดรูปแบบ</vt:lpstr>
      </vt:variant>
      <vt:variant>
        <vt:i4>1</vt:i4>
      </vt:variant>
      <vt:variant>
        <vt:lpstr>ชื่อเรื่องภาพนิ่ง</vt:lpstr>
      </vt:variant>
      <vt:variant>
        <vt:i4>164</vt:i4>
      </vt:variant>
    </vt:vector>
  </HeadingPairs>
  <TitlesOfParts>
    <vt:vector size="165" baseType="lpstr">
      <vt:lpstr>ชุดรูปแบบของ Office</vt:lpstr>
      <vt:lpstr>งานนำเสนอ PowerPoint</vt:lpstr>
      <vt:lpstr>Why “Learn”?</vt:lpstr>
      <vt:lpstr>What We Talk About When We  Talk About“Learning”</vt:lpstr>
      <vt:lpstr>What is Machine Learning?</vt:lpstr>
      <vt:lpstr>Growth of Machine Learning</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Supervised Learning: Uses</vt:lpstr>
      <vt:lpstr>Unsupervised Learning</vt:lpstr>
      <vt:lpstr>Reinforcement Learning</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Resources: Datasets</vt:lpstr>
      <vt:lpstr>งานนำเสนอ PowerPoint</vt:lpstr>
      <vt:lpstr>Communication with R</vt:lpstr>
      <vt:lpstr>R Software</vt:lpstr>
      <vt:lpstr>R Software</vt:lpstr>
      <vt:lpstr>R Interfaces</vt:lpstr>
      <vt:lpstr>R code</vt:lpstr>
      <vt:lpstr> How To Set Up R on Ubuntu   </vt:lpstr>
      <vt:lpstr>งานนำเสนอ PowerPoint</vt:lpstr>
      <vt:lpstr>งานนำเสนอ PowerPoint</vt:lpstr>
      <vt:lpstr>งานนำเสนอ PowerPoint</vt:lpstr>
      <vt:lpstr>R Command Prompt </vt:lpstr>
      <vt:lpstr>R Script File </vt:lpstr>
      <vt:lpstr>Comments </vt:lpstr>
      <vt:lpstr>งานนำเสนอ PowerPoint</vt:lpstr>
      <vt:lpstr>Vectors </vt:lpstr>
      <vt:lpstr>งานนำเสนอ PowerPoint</vt:lpstr>
      <vt:lpstr>งานนำเสนอ PowerPoint</vt:lpstr>
      <vt:lpstr>Accessing Vector Elements </vt:lpstr>
      <vt:lpstr>Vector Manipulation </vt:lpstr>
      <vt:lpstr>Vector element recycling </vt:lpstr>
      <vt:lpstr>Vector Element Sorting </vt:lpstr>
      <vt:lpstr>Lists </vt:lpstr>
      <vt:lpstr>Matrices </vt:lpstr>
      <vt:lpstr>Syntax </vt:lpstr>
      <vt:lpstr>งานนำเสนอ PowerPoint</vt:lpstr>
      <vt:lpstr>Accessing Elements of a Matrix </vt:lpstr>
      <vt:lpstr>Matrix Computations </vt:lpstr>
      <vt:lpstr>Matrix Multiplication &amp; Division </vt:lpstr>
      <vt:lpstr>Arrays </vt:lpstr>
      <vt:lpstr>งานนำเสนอ PowerPoint</vt:lpstr>
      <vt:lpstr>Naming Columns and Rows </vt:lpstr>
      <vt:lpstr>Accessing Array Elements </vt:lpstr>
      <vt:lpstr>Manipulating Array Elements </vt:lpstr>
      <vt:lpstr>Factors </vt:lpstr>
      <vt:lpstr>Data Frames </vt:lpstr>
      <vt:lpstr>Factors in Data Frame </vt:lpstr>
      <vt:lpstr>Changing the Order of Levels </vt:lpstr>
      <vt:lpstr>Generating Factor Levels </vt:lpstr>
      <vt:lpstr>Create Data Frame </vt:lpstr>
      <vt:lpstr>Get the Structure of the Data Frame </vt:lpstr>
      <vt:lpstr>Summary of Data in Data Frame </vt:lpstr>
      <vt:lpstr>Extract Data from Data Frame </vt:lpstr>
      <vt:lpstr>Extract the first two rows and then all columns </vt:lpstr>
      <vt:lpstr>Expand Data Frame </vt:lpstr>
      <vt:lpstr>Add Row </vt:lpstr>
      <vt:lpstr>Variable Assignment </vt:lpstr>
      <vt:lpstr>Data Type of a Variable </vt:lpstr>
      <vt:lpstr>Finding Variables </vt:lpstr>
      <vt:lpstr>งานนำเสนอ PowerPoint</vt:lpstr>
      <vt:lpstr>Deleting Variables </vt:lpstr>
      <vt:lpstr>งานนำเสนอ PowerPoint</vt:lpstr>
      <vt:lpstr>Decision making structures </vt:lpstr>
      <vt:lpstr>Built-in Function </vt:lpstr>
      <vt:lpstr>User-defined Function </vt:lpstr>
      <vt:lpstr>Calling a Function without an Argument </vt:lpstr>
      <vt:lpstr>Calling a Function with Argument Values (by position and by name) </vt:lpstr>
      <vt:lpstr>Calling a Function with Default Argument </vt:lpstr>
      <vt:lpstr>R packages </vt:lpstr>
      <vt:lpstr>Check Available R Packages </vt:lpstr>
      <vt:lpstr>Install a New Package </vt:lpstr>
      <vt:lpstr>Install package manually </vt:lpstr>
      <vt:lpstr>Joining Columns and Rows in a Data Frame </vt:lpstr>
      <vt:lpstr>Merging Data Frames </vt:lpstr>
      <vt:lpstr>Merging Data Frames</vt:lpstr>
      <vt:lpstr>When we execute the above code, it produces the following result − </vt:lpstr>
      <vt:lpstr>Melting and Casting </vt:lpstr>
      <vt:lpstr>Melt the Data </vt:lpstr>
      <vt:lpstr>R - CSV Files </vt:lpstr>
      <vt:lpstr>Getting and Setting the Working Directory </vt:lpstr>
      <vt:lpstr>Input as CSV File </vt:lpstr>
      <vt:lpstr>Reading a CSV File </vt:lpstr>
      <vt:lpstr>Analyzing the CSV File </vt:lpstr>
      <vt:lpstr>WORKSHOP1</vt:lpstr>
      <vt:lpstr>Q2.</vt:lpstr>
      <vt:lpstr>Q3</vt:lpstr>
      <vt:lpstr>Q4</vt:lpstr>
      <vt:lpstr>Q5</vt:lpstr>
      <vt:lpstr>Writing into a CSV File </vt:lpstr>
      <vt:lpstr>Writing into a CSV File </vt:lpstr>
      <vt:lpstr>R - Web Data </vt:lpstr>
      <vt:lpstr>Install R Packages </vt:lpstr>
      <vt:lpstr>Input Data </vt:lpstr>
      <vt:lpstr>Read the URL. </vt:lpstr>
      <vt:lpstr>Verify the File Download </vt:lpstr>
      <vt:lpstr>R - Databases </vt:lpstr>
      <vt:lpstr>R MySQL Package </vt:lpstr>
      <vt:lpstr>Querying the Tables </vt:lpstr>
      <vt:lpstr>Query with Filter Clause </vt:lpstr>
      <vt:lpstr>Updating Rows in the Tables </vt:lpstr>
      <vt:lpstr>Creating Tables in MySql </vt:lpstr>
      <vt:lpstr>Dropping Tables in MySql </vt:lpstr>
      <vt:lpstr>Install rjson Package </vt:lpstr>
      <vt:lpstr>งานนำเสนอ PowerPoint</vt:lpstr>
      <vt:lpstr>Read the JSON File </vt:lpstr>
      <vt:lpstr>Convert JSON to a Data Frame </vt:lpstr>
      <vt:lpstr>R - Mean, Median &amp; Mode </vt:lpstr>
      <vt:lpstr>งานนำเสนอ PowerPoint</vt:lpstr>
      <vt:lpstr>applying Trim Option </vt:lpstr>
      <vt:lpstr>Median </vt:lpstr>
      <vt:lpstr>Mode </vt:lpstr>
      <vt:lpstr>Linear Regression </vt:lpstr>
      <vt:lpstr>Linear Regression </vt:lpstr>
      <vt:lpstr>lm() Function </vt:lpstr>
      <vt:lpstr>งานนำเสนอ PowerPoint</vt:lpstr>
      <vt:lpstr>predict() Function </vt:lpstr>
      <vt:lpstr>Visualize the Regression Graphically </vt:lpstr>
      <vt:lpstr>Multiple Regression </vt:lpstr>
      <vt:lpstr>lm() Function </vt:lpstr>
      <vt:lpstr>Input Data </vt:lpstr>
      <vt:lpstr>Create Relationship Model &amp; get the Coefficients </vt:lpstr>
      <vt:lpstr>Chi Square Test </vt:lpstr>
      <vt:lpstr>Chi Square Test </vt:lpstr>
      <vt:lpstr># Load the library. </vt:lpstr>
      <vt:lpstr>Pie Charts </vt:lpstr>
      <vt:lpstr>งานนำเสนอ PowerPoint</vt:lpstr>
      <vt:lpstr># Create data for the graph. </vt:lpstr>
      <vt:lpstr>Pie Chart Title and Colors </vt:lpstr>
      <vt:lpstr>3D Pie Chart </vt:lpstr>
      <vt:lpstr>Graphics with ggplot2 </vt:lpstr>
      <vt:lpstr>งานนำเสนอ PowerPoint</vt:lpstr>
      <vt:lpstr>งานนำเสนอ PowerPoint</vt:lpstr>
      <vt:lpstr>Graphics with ggplot2 </vt:lpstr>
      <vt:lpstr>Graphics with ggplot2</vt:lpstr>
      <vt:lpstr>WorkShop2</vt:lpstr>
      <vt:lpstr>Workshop3</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งานนำเสนอ PowerPoint</dc:title>
  <dc:creator>Manirath</dc:creator>
  <cp:lastModifiedBy>Manirath</cp:lastModifiedBy>
  <cp:revision>37</cp:revision>
  <dcterms:created xsi:type="dcterms:W3CDTF">2017-06-07T07:10:45Z</dcterms:created>
  <dcterms:modified xsi:type="dcterms:W3CDTF">2017-06-07T10:58:35Z</dcterms:modified>
</cp:coreProperties>
</file>